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94.xml" ContentType="application/vnd.openxmlformats-officedocument.presentationml.slide+xml"/>
  <Override PartName="/ppt/slides/slide113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s/slide102.xml" ContentType="application/vnd.openxmlformats-officedocument.presentationml.slide+xml"/>
  <Override PartName="/ppt/slides/slide120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s/slide99.xml" ContentType="application/vnd.openxmlformats-officedocument.presentationml.slide+xml"/>
  <Override PartName="/ppt/slides/slide118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107.xml" ContentType="application/vnd.openxmlformats-officedocument.presentationml.slide+xml"/>
  <Override PartName="/ppt/slides/slide125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s/slide95.xml" ContentType="application/vnd.openxmlformats-officedocument.presentationml.slide+xml"/>
  <Override PartName="/ppt/slides/slide103.xml" ContentType="application/vnd.openxmlformats-officedocument.presentationml.slide+xml"/>
  <Override PartName="/ppt/slides/slide114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121.xml" ContentType="application/vnd.openxmlformats-officedocument.presentationml.slide+xml"/>
  <Override PartName="/ppt/presProps.xml" ContentType="application/vnd.openxmlformats-officedocument.presentationml.presProp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s/slide91.xml" ContentType="application/vnd.openxmlformats-officedocument.presentationml.slide+xml"/>
  <Override PartName="/ppt/slides/slide110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s/slide119.xml" ContentType="application/vnd.openxmlformats-officedocument.presentationml.slide+xml"/>
  <Override PartName="/ppt/slideLayouts/slideLayout10.xml" ContentType="application/vnd.openxmlformats-officedocument.presentationml.slideLayout+xml"/>
  <Default Extension="gif" ContentType="image/gif"/>
  <Override PartName="/ppt/slides/slide89.xml" ContentType="application/vnd.openxmlformats-officedocument.presentationml.slide+xml"/>
  <Override PartName="/ppt/slides/slide98.xml" ContentType="application/vnd.openxmlformats-officedocument.presentationml.slide+xml"/>
  <Override PartName="/ppt/slides/slide108.xml" ContentType="application/vnd.openxmlformats-officedocument.presentationml.slide+xml"/>
  <Override PartName="/ppt/slides/slide117.xml" ContentType="application/vnd.openxmlformats-officedocument.presentationml.slide+xml"/>
  <Override PartName="/ppt/slides/slide126.xml" ContentType="application/vnd.openxmlformats-officedocument.presentationml.slide+xml"/>
  <Override PartName="/ppt/slides/slide128.xml" ContentType="application/vnd.openxmlformats-officedocument.presentationml.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ppt/slides/slide96.xml" ContentType="application/vnd.openxmlformats-officedocument.presentationml.slide+xml"/>
  <Override PartName="/ppt/slides/slide106.xml" ContentType="application/vnd.openxmlformats-officedocument.presentationml.slide+xml"/>
  <Override PartName="/ppt/slides/slide115.xml" ContentType="application/vnd.openxmlformats-officedocument.presentationml.slide+xml"/>
  <Override PartName="/ppt/slides/slide124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s/slide104.xml" ContentType="application/vnd.openxmlformats-officedocument.presentationml.slide+xml"/>
  <Override PartName="/ppt/slides/slide122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s/slide111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79.xml" ContentType="application/vnd.openxmlformats-officedocument.presentationml.slide+xml"/>
  <Override PartName="/ppt/slides/slide109.xml" ContentType="application/vnd.openxmlformats-officedocument.presentationml.slide+xml"/>
  <Override PartName="/ppt/slides/slide127.xml" ContentType="application/vnd.openxmlformats-officedocument.presentationml.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s/slide116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105.xml" ContentType="application/vnd.openxmlformats-officedocument.presentationml.slide+xml"/>
  <Override PartName="/ppt/slides/slide123.xml" ContentType="application/vnd.openxmlformats-officedocument.presentationml.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slides/slide112.xml" ContentType="application/vnd.openxmlformats-officedocument.presentationml.slide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8" r:id="rId3"/>
    <p:sldId id="257" r:id="rId4"/>
    <p:sldId id="259" r:id="rId5"/>
    <p:sldId id="260" r:id="rId6"/>
    <p:sldId id="261" r:id="rId7"/>
    <p:sldId id="262" r:id="rId8"/>
    <p:sldId id="263" r:id="rId9"/>
    <p:sldId id="264" r:id="rId10"/>
    <p:sldId id="354" r:id="rId11"/>
    <p:sldId id="355" r:id="rId12"/>
    <p:sldId id="265" r:id="rId13"/>
    <p:sldId id="356" r:id="rId14"/>
    <p:sldId id="357" r:id="rId15"/>
    <p:sldId id="358" r:id="rId16"/>
    <p:sldId id="359" r:id="rId17"/>
    <p:sldId id="360" r:id="rId18"/>
    <p:sldId id="267" r:id="rId19"/>
    <p:sldId id="268" r:id="rId20"/>
    <p:sldId id="361" r:id="rId21"/>
    <p:sldId id="362" r:id="rId22"/>
    <p:sldId id="363" r:id="rId23"/>
    <p:sldId id="274" r:id="rId24"/>
    <p:sldId id="275" r:id="rId25"/>
    <p:sldId id="273" r:id="rId26"/>
    <p:sldId id="277" r:id="rId27"/>
    <p:sldId id="272" r:id="rId28"/>
    <p:sldId id="269" r:id="rId29"/>
    <p:sldId id="270" r:id="rId30"/>
    <p:sldId id="271" r:id="rId31"/>
    <p:sldId id="276" r:id="rId32"/>
    <p:sldId id="278" r:id="rId33"/>
    <p:sldId id="279" r:id="rId34"/>
    <p:sldId id="364" r:id="rId35"/>
    <p:sldId id="280" r:id="rId36"/>
    <p:sldId id="281" r:id="rId37"/>
    <p:sldId id="282" r:id="rId38"/>
    <p:sldId id="283" r:id="rId39"/>
    <p:sldId id="287" r:id="rId40"/>
    <p:sldId id="286" r:id="rId41"/>
    <p:sldId id="288" r:id="rId42"/>
    <p:sldId id="289" r:id="rId43"/>
    <p:sldId id="290" r:id="rId44"/>
    <p:sldId id="291" r:id="rId45"/>
    <p:sldId id="292" r:id="rId46"/>
    <p:sldId id="284" r:id="rId47"/>
    <p:sldId id="285" r:id="rId48"/>
    <p:sldId id="293" r:id="rId49"/>
    <p:sldId id="296" r:id="rId50"/>
    <p:sldId id="297" r:id="rId51"/>
    <p:sldId id="302" r:id="rId52"/>
    <p:sldId id="298" r:id="rId53"/>
    <p:sldId id="299" r:id="rId54"/>
    <p:sldId id="301" r:id="rId55"/>
    <p:sldId id="300" r:id="rId56"/>
    <p:sldId id="311" r:id="rId57"/>
    <p:sldId id="312" r:id="rId58"/>
    <p:sldId id="313" r:id="rId59"/>
    <p:sldId id="314" r:id="rId60"/>
    <p:sldId id="303" r:id="rId61"/>
    <p:sldId id="304" r:id="rId62"/>
    <p:sldId id="308" r:id="rId63"/>
    <p:sldId id="309" r:id="rId64"/>
    <p:sldId id="305" r:id="rId65"/>
    <p:sldId id="307" r:id="rId66"/>
    <p:sldId id="306" r:id="rId67"/>
    <p:sldId id="310" r:id="rId68"/>
    <p:sldId id="318" r:id="rId69"/>
    <p:sldId id="316" r:id="rId70"/>
    <p:sldId id="315" r:id="rId71"/>
    <p:sldId id="317" r:id="rId72"/>
    <p:sldId id="320" r:id="rId73"/>
    <p:sldId id="321" r:id="rId74"/>
    <p:sldId id="322" r:id="rId75"/>
    <p:sldId id="323" r:id="rId76"/>
    <p:sldId id="324" r:id="rId77"/>
    <p:sldId id="325" r:id="rId78"/>
    <p:sldId id="326" r:id="rId79"/>
    <p:sldId id="327" r:id="rId80"/>
    <p:sldId id="328" r:id="rId81"/>
    <p:sldId id="329" r:id="rId82"/>
    <p:sldId id="330" r:id="rId83"/>
    <p:sldId id="331" r:id="rId84"/>
    <p:sldId id="332" r:id="rId85"/>
    <p:sldId id="333" r:id="rId86"/>
    <p:sldId id="334" r:id="rId87"/>
    <p:sldId id="335" r:id="rId88"/>
    <p:sldId id="336" r:id="rId89"/>
    <p:sldId id="337" r:id="rId90"/>
    <p:sldId id="338" r:id="rId91"/>
    <p:sldId id="339" r:id="rId92"/>
    <p:sldId id="340" r:id="rId93"/>
    <p:sldId id="341" r:id="rId94"/>
    <p:sldId id="342" r:id="rId95"/>
    <p:sldId id="344" r:id="rId96"/>
    <p:sldId id="345" r:id="rId97"/>
    <p:sldId id="346" r:id="rId98"/>
    <p:sldId id="347" r:id="rId99"/>
    <p:sldId id="348" r:id="rId100"/>
    <p:sldId id="349" r:id="rId101"/>
    <p:sldId id="350" r:id="rId102"/>
    <p:sldId id="351" r:id="rId103"/>
    <p:sldId id="352" r:id="rId104"/>
    <p:sldId id="353" r:id="rId105"/>
    <p:sldId id="365" r:id="rId106"/>
    <p:sldId id="366" r:id="rId107"/>
    <p:sldId id="367" r:id="rId108"/>
    <p:sldId id="369" r:id="rId109"/>
    <p:sldId id="368" r:id="rId110"/>
    <p:sldId id="370" r:id="rId111"/>
    <p:sldId id="371" r:id="rId112"/>
    <p:sldId id="372" r:id="rId113"/>
    <p:sldId id="373" r:id="rId114"/>
    <p:sldId id="374" r:id="rId115"/>
    <p:sldId id="375" r:id="rId116"/>
    <p:sldId id="376" r:id="rId117"/>
    <p:sldId id="377" r:id="rId118"/>
    <p:sldId id="378" r:id="rId119"/>
    <p:sldId id="379" r:id="rId120"/>
    <p:sldId id="380" r:id="rId121"/>
    <p:sldId id="382" r:id="rId122"/>
    <p:sldId id="381" r:id="rId123"/>
    <p:sldId id="383" r:id="rId124"/>
    <p:sldId id="384" r:id="rId125"/>
    <p:sldId id="385" r:id="rId126"/>
    <p:sldId id="388" r:id="rId127"/>
    <p:sldId id="386" r:id="rId128"/>
    <p:sldId id="387" r:id="rId129"/>
  </p:sldIdLst>
  <p:sldSz cx="9144000" cy="6858000" type="screen4x3"/>
  <p:notesSz cx="6858000" cy="9144000"/>
  <p:defaultTextStyle>
    <a:defPPr>
      <a:defRPr lang="nl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2" d="100"/>
          <a:sy n="102" d="100"/>
        </p:scale>
        <p:origin x="-105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tableStyles" Target="tableStyle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26" Type="http://schemas.openxmlformats.org/officeDocument/2006/relationships/slide" Target="slides/slide12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viewProps" Target="view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429064" y="3337560"/>
            <a:ext cx="6480048" cy="2301240"/>
          </a:xfrm>
        </p:spPr>
        <p:txBody>
          <a:bodyPr rIns="45720" anchor="t"/>
          <a:lstStyle>
            <a:lvl1pPr algn="r">
              <a:defRPr lang="en-US" b="1" cap="all" baseline="0" dirty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433050" y="1544812"/>
            <a:ext cx="6480048" cy="1752600"/>
          </a:xfrm>
        </p:spPr>
        <p:txBody>
          <a:bodyPr tIns="0" rIns="45720" bIns="0" anchor="b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3ACF7E-0695-4F2F-A4FA-9C20F5916078}" type="datetimeFigureOut">
              <a:rPr lang="nl-BE" smtClean="0"/>
              <a:pPr/>
              <a:t>16/03/2011</a:t>
            </a:fld>
            <a:endParaRPr lang="nl-BE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F0D25-CE77-4F32-A46E-29872E8651FE}" type="slidenum">
              <a:rPr lang="nl-BE" smtClean="0"/>
              <a:pPr/>
              <a:t>‹#›</a:t>
            </a:fld>
            <a:endParaRPr lang="nl-BE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3ACF7E-0695-4F2F-A4FA-9C20F5916078}" type="datetimeFigureOut">
              <a:rPr lang="nl-BE" smtClean="0"/>
              <a:pPr/>
              <a:t>16/03/2011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F0D25-CE77-4F32-A46E-29872E8651FE}" type="slidenum">
              <a:rPr lang="nl-BE" smtClean="0"/>
              <a:pPr/>
              <a:t>‹#›</a:t>
            </a:fld>
            <a:endParaRPr lang="nl-B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3ACF7E-0695-4F2F-A4FA-9C20F5916078}" type="datetimeFigureOut">
              <a:rPr lang="nl-BE" smtClean="0"/>
              <a:pPr/>
              <a:t>16/03/2011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F0D25-CE77-4F32-A46E-29872E8651FE}" type="slidenum">
              <a:rPr lang="nl-BE" smtClean="0"/>
              <a:pPr/>
              <a:t>‹#›</a:t>
            </a:fld>
            <a:endParaRPr lang="nl-B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3ACF7E-0695-4F2F-A4FA-9C20F5916078}" type="datetimeFigureOut">
              <a:rPr lang="nl-BE" smtClean="0"/>
              <a:pPr/>
              <a:t>16/03/2011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F0D25-CE77-4F32-A46E-29872E8651FE}" type="slidenum">
              <a:rPr lang="nl-BE" smtClean="0"/>
              <a:pPr/>
              <a:t>‹#›</a:t>
            </a:fld>
            <a:endParaRPr lang="nl-B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83837"/>
            <a:ext cx="6629400" cy="1826363"/>
          </a:xfrm>
        </p:spPr>
        <p:txBody>
          <a:bodyPr tIns="0" bIns="0" anchor="t"/>
          <a:lstStyle>
            <a:lvl1pPr algn="l">
              <a:buNone/>
              <a:defRPr sz="4200" b="1" cap="none" baseline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485800"/>
            <a:ext cx="6629400" cy="1066688"/>
          </a:xfrm>
        </p:spPr>
        <p:txBody>
          <a:bodyPr lIns="45720" tIns="0" rIns="45720" bIns="0" anchor="b"/>
          <a:lstStyle>
            <a:lvl1pPr marL="0" indent="0" algn="l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3ACF7E-0695-4F2F-A4FA-9C20F5916078}" type="datetimeFigureOut">
              <a:rPr lang="nl-BE" smtClean="0"/>
              <a:pPr/>
              <a:t>16/03/2011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F0D25-CE77-4F32-A46E-29872E8651FE}" type="slidenum">
              <a:rPr lang="nl-BE" smtClean="0"/>
              <a:pPr/>
              <a:t>‹#›</a:t>
            </a:fld>
            <a:endParaRPr lang="nl-BE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6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3ACF7E-0695-4F2F-A4FA-9C20F5916078}" type="datetimeFigureOut">
              <a:rPr lang="nl-BE" smtClean="0"/>
              <a:pPr/>
              <a:t>16/03/2011</a:t>
            </a:fld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F0D25-CE77-4F32-A46E-29872E8651FE}" type="slidenum">
              <a:rPr lang="nl-BE" smtClean="0"/>
              <a:pPr/>
              <a:t>‹#›</a:t>
            </a:fld>
            <a:endParaRPr lang="nl-B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486400"/>
            <a:ext cx="4040188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5486400"/>
            <a:ext cx="4041775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516912"/>
            <a:ext cx="404018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516912"/>
            <a:ext cx="4041775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3ACF7E-0695-4F2F-A4FA-9C20F5916078}" type="datetimeFigureOut">
              <a:rPr lang="nl-BE" smtClean="0"/>
              <a:pPr/>
              <a:t>16/03/2011</a:t>
            </a:fld>
            <a:endParaRPr lang="nl-B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F0D25-CE77-4F32-A46E-29872E8651FE}" type="slidenum">
              <a:rPr lang="nl-BE" smtClean="0"/>
              <a:pPr/>
              <a:t>‹#›</a:t>
            </a:fld>
            <a:endParaRPr lang="nl-B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7470648" cy="1143000"/>
          </a:xfrm>
        </p:spPr>
        <p:txBody>
          <a:bodyPr anchor="ctr"/>
          <a:lstStyle>
            <a:lvl1pPr algn="l">
              <a:defRPr sz="460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3ACF7E-0695-4F2F-A4FA-9C20F5916078}" type="datetimeFigureOut">
              <a:rPr lang="nl-BE" smtClean="0"/>
              <a:pPr/>
              <a:t>16/03/2011</a:t>
            </a:fld>
            <a:endParaRPr lang="nl-BE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3EF0D25-CE77-4F32-A46E-29872E8651FE}" type="slidenum">
              <a:rPr lang="nl-BE" smtClean="0"/>
              <a:pPr/>
              <a:t>‹#›</a:t>
            </a:fld>
            <a:endParaRPr lang="nl-BE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nl-B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3ACF7E-0695-4F2F-A4FA-9C20F5916078}" type="datetimeFigureOut">
              <a:rPr lang="nl-BE" smtClean="0"/>
              <a:pPr/>
              <a:t>16/03/2011</a:t>
            </a:fld>
            <a:endParaRPr lang="nl-B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F0D25-CE77-4F32-A46E-29872E8651FE}" type="slidenum">
              <a:rPr lang="nl-BE" smtClean="0"/>
              <a:pPr/>
              <a:t>‹#›</a:t>
            </a:fld>
            <a:endParaRPr lang="nl-B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85528"/>
            <a:ext cx="3200400" cy="730250"/>
          </a:xfrm>
        </p:spPr>
        <p:txBody>
          <a:bodyPr tIns="0" bIns="0" anchor="t"/>
          <a:lstStyle>
            <a:lvl1pPr algn="l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214424"/>
            <a:ext cx="2743200" cy="91440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70866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3ACF7E-0695-4F2F-A4FA-9C20F5916078}" type="datetimeFigureOut">
              <a:rPr lang="nl-BE" smtClean="0"/>
              <a:pPr/>
              <a:t>16/03/2011</a:t>
            </a:fld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156448" y="6422064"/>
            <a:ext cx="762000" cy="365125"/>
          </a:xfrm>
        </p:spPr>
        <p:txBody>
          <a:bodyPr/>
          <a:lstStyle/>
          <a:p>
            <a:fld id="{13EF0D25-CE77-4F32-A46E-29872E8651FE}" type="slidenum">
              <a:rPr lang="nl-BE" smtClean="0"/>
              <a:pPr/>
              <a:t>‹#›</a:t>
            </a:fld>
            <a:endParaRPr lang="nl-B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56732" y="1705709"/>
            <a:ext cx="3053868" cy="1253808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65628" y="1019907"/>
            <a:ext cx="4114800" cy="4114800"/>
          </a:xfrm>
          <a:prstGeom prst="ellipse">
            <a:avLst/>
          </a:prstGeom>
          <a:solidFill>
            <a:schemeClr val="bg2">
              <a:shade val="50000"/>
            </a:schemeClr>
          </a:solidFill>
          <a:ln w="50800" cap="flat">
            <a:solidFill>
              <a:schemeClr val="bg2"/>
            </a:solidFill>
            <a:miter lim="800000"/>
          </a:ln>
          <a:effectLst>
            <a:outerShdw blurRad="152000" dist="345000" dir="5400000" sx="-80000" sy="-18000" rotWithShape="0">
              <a:srgbClr val="000000">
                <a:alpha val="25000"/>
              </a:srgbClr>
            </a:outerShdw>
          </a:effectLst>
          <a:scene3d>
            <a:camera prst="orthographicFront"/>
            <a:lightRig rig="contrasting" dir="t">
              <a:rot lat="0" lon="0" rev="2400000"/>
            </a:lightRig>
          </a:scene3d>
          <a:sp3d contourW="7620">
            <a:bevelT w="63500" h="63500"/>
            <a:contourClr>
              <a:schemeClr val="bg2">
                <a:shade val="50000"/>
              </a:schemeClr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556734" y="2998765"/>
            <a:ext cx="3053866" cy="2663482"/>
          </a:xfrm>
        </p:spPr>
        <p:txBody>
          <a:bodyPr lIns="45720" rIns="45720"/>
          <a:lstStyle>
            <a:lvl1pPr marL="0" indent="0">
              <a:buFontTx/>
              <a:buNone/>
              <a:defRPr sz="12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422064"/>
            <a:ext cx="2133600" cy="365125"/>
          </a:xfrm>
        </p:spPr>
        <p:txBody>
          <a:bodyPr/>
          <a:lstStyle/>
          <a:p>
            <a:fld id="{173ACF7E-0695-4F2F-A4FA-9C20F5916078}" type="datetimeFigureOut">
              <a:rPr lang="nl-BE" smtClean="0"/>
              <a:pPr/>
              <a:t>16/03/2011</a:t>
            </a:fld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F0D25-CE77-4F32-A46E-29872E8651FE}" type="slidenum">
              <a:rPr lang="nl-BE" smtClean="0"/>
              <a:pPr/>
              <a:t>‹#›</a:t>
            </a:fld>
            <a:endParaRPr lang="nl-B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1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Freeform 15"/>
          <p:cNvSpPr>
            <a:spLocks/>
          </p:cNvSpPr>
          <p:nvPr/>
        </p:nvSpPr>
        <p:spPr bwMode="auto">
          <a:xfrm>
            <a:off x="7315200" y="0"/>
            <a:ext cx="1828800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2082" y="1734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422064"/>
            <a:ext cx="2133600" cy="365125"/>
          </a:xfrm>
          <a:prstGeom prst="rect">
            <a:avLst/>
          </a:prstGeom>
        </p:spPr>
        <p:txBody>
          <a:bodyPr vert="horz" bIns="0" anchor="b"/>
          <a:lstStyle>
            <a:lvl1pPr algn="l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173ACF7E-0695-4F2F-A4FA-9C20F5916078}" type="datetimeFigureOut">
              <a:rPr lang="nl-BE" smtClean="0"/>
              <a:pPr/>
              <a:t>16/03/2011</a:t>
            </a:fld>
            <a:endParaRPr lang="nl-BE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3124200" y="6422064"/>
            <a:ext cx="2895600" cy="365125"/>
          </a:xfrm>
          <a:prstGeom prst="rect">
            <a:avLst/>
          </a:prstGeom>
        </p:spPr>
        <p:txBody>
          <a:bodyPr vert="horz" lIns="0" rIns="0" bIns="0" anchor="b"/>
          <a:lstStyle>
            <a:lvl1pPr algn="ct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endParaRPr lang="nl-BE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153400" y="6422064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13EF0D25-CE77-4F32-A46E-29872E8651FE}" type="slidenum">
              <a:rPr lang="nl-BE" smtClean="0"/>
              <a:pPr/>
              <a:t>‹#›</a:t>
            </a:fld>
            <a:endParaRPr lang="nl-BE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20624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22376" indent="-274320" algn="l" rtl="0" eaLnBrk="1" latinLnBrk="0" hangingPunct="1">
        <a:spcBef>
          <a:spcPct val="20000"/>
        </a:spcBef>
        <a:buClr>
          <a:schemeClr val="accent1"/>
        </a:buClr>
        <a:buSzPct val="90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56032" algn="l" rtl="0" eaLnBrk="1" latinLnBrk="0" hangingPunct="1">
        <a:spcBef>
          <a:spcPct val="20000"/>
        </a:spcBef>
        <a:buClr>
          <a:schemeClr val="accent2"/>
        </a:buClr>
        <a:buSzPct val="85000"/>
        <a:buFont typeface="Arial"/>
        <a:buChar char="○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37744" algn="l" rtl="0" eaLnBrk="1" latinLnBrk="0" hangingPunct="1">
        <a:spcBef>
          <a:spcPct val="20000"/>
        </a:spcBef>
        <a:buClr>
          <a:schemeClr val="accent3"/>
        </a:buClr>
        <a:buSzPct val="9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90472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Arial"/>
        <a:buChar char="-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8.png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e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3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effectLst>
            <a:reflection blurRad="6350" stA="50000" endA="300" endPos="55500" dist="101600" dir="5400000" sy="-100000" algn="bl" rotWithShape="0"/>
          </a:effectLst>
        </p:spPr>
        <p:txBody>
          <a:bodyPr/>
          <a:lstStyle/>
          <a:p>
            <a:r>
              <a:rPr lang="en-US" dirty="0" smtClean="0"/>
              <a:t>GZ81 </a:t>
            </a:r>
            <a:r>
              <a:rPr lang="en-US" dirty="0" err="1" smtClean="0"/>
              <a:t>Naganata</a:t>
            </a:r>
            <a:endParaRPr lang="nl-BE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Project Overview</a:t>
            </a:r>
            <a:endParaRPr lang="nl-B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District 9</a:t>
            </a:r>
            <a:endParaRPr lang="nl-BE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1880" y="1268413"/>
            <a:ext cx="7587216" cy="5364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Canopy result</a:t>
            </a:r>
            <a:endParaRPr lang="nl-BE" dirty="0"/>
          </a:p>
        </p:txBody>
      </p:sp>
      <p:pic>
        <p:nvPicPr>
          <p:cNvPr id="4098" name="Picture 2" descr="P:\My Dropbox\Projects\GZ81\Pres\canopyclosed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844824"/>
            <a:ext cx="8788752" cy="425296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Interior result</a:t>
            </a:r>
            <a:endParaRPr lang="nl-BE" dirty="0"/>
          </a:p>
        </p:txBody>
      </p:sp>
      <p:pic>
        <p:nvPicPr>
          <p:cNvPr id="5122" name="Picture 2" descr="P:\My Dropbox\Projects\GZ81\Pres\interior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491" y="1844675"/>
            <a:ext cx="8788655" cy="425291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Art finished</a:t>
            </a:r>
            <a:endParaRPr lang="nl-B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/>
              <a:t>Art creation aspect is done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Implementation is up next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Art presentation I do at this point</a:t>
            </a:r>
            <a:endParaRPr lang="nl-B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Custom Logo</a:t>
            </a:r>
            <a:endParaRPr lang="nl-BE" dirty="0"/>
          </a:p>
        </p:txBody>
      </p:sp>
      <p:pic>
        <p:nvPicPr>
          <p:cNvPr id="7170" name="Picture 2" descr="P:\My Dropbox\Projects\GZ81\Pres\GZ81Logo_inv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492896"/>
            <a:ext cx="7467600" cy="933450"/>
          </a:xfrm>
          <a:prstGeom prst="rect">
            <a:avLst/>
          </a:prstGeom>
          <a:noFill/>
        </p:spPr>
      </p:pic>
      <p:pic>
        <p:nvPicPr>
          <p:cNvPr id="6" name="Picture 2" descr="P:\My Dropbox\Projects\GZ81\Pres\GZ81Logo_inv.pn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467544" y="3789040"/>
            <a:ext cx="7467599" cy="9334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Final Presentation </a:t>
            </a:r>
            <a:r>
              <a:rPr lang="en-US" dirty="0" smtClean="0"/>
              <a:t>Image</a:t>
            </a:r>
            <a:endParaRPr lang="nl-BE" dirty="0"/>
          </a:p>
        </p:txBody>
      </p:sp>
      <p:pic>
        <p:nvPicPr>
          <p:cNvPr id="8194" name="Picture 2" descr="P:\My Dropbox\Projects\GZ81\Pres\VPgrab_final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1484784"/>
            <a:ext cx="8932764" cy="43204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Environment &amp; Effects</a:t>
            </a:r>
            <a:endParaRPr lang="nl-B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/>
              <a:t>Next Up: space environment &amp; Effects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More complete presentation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Effects &amp; </a:t>
            </a:r>
            <a:r>
              <a:rPr lang="en-US" dirty="0" err="1" smtClean="0"/>
              <a:t>Enviro</a:t>
            </a:r>
            <a:r>
              <a:rPr lang="en-US" dirty="0" smtClean="0"/>
              <a:t> in UDK</a:t>
            </a:r>
            <a:endParaRPr lang="nl-B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Effects</a:t>
            </a:r>
            <a:endParaRPr lang="nl-B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/>
              <a:t>Spaceship allows for crazy effects</a:t>
            </a:r>
          </a:p>
          <a:p>
            <a:endParaRPr lang="en-US" dirty="0" smtClean="0"/>
          </a:p>
          <a:p>
            <a:r>
              <a:rPr lang="en-US" dirty="0" smtClean="0"/>
              <a:t>Lasers</a:t>
            </a:r>
          </a:p>
          <a:p>
            <a:r>
              <a:rPr lang="en-US" dirty="0" smtClean="0"/>
              <a:t>Boosters/Thrusters</a:t>
            </a:r>
          </a:p>
          <a:p>
            <a:r>
              <a:rPr lang="en-US" dirty="0" smtClean="0"/>
              <a:t>Shields</a:t>
            </a:r>
          </a:p>
          <a:p>
            <a:r>
              <a:rPr lang="en-US" dirty="0" smtClean="0"/>
              <a:t>“atmospheric re-entry”</a:t>
            </a:r>
            <a:endParaRPr lang="nl-B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Booster effect</a:t>
            </a:r>
            <a:endParaRPr lang="nl-BE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9967" y="1916832"/>
            <a:ext cx="8512513" cy="3888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Re-Entry effect</a:t>
            </a:r>
            <a:endParaRPr lang="nl-BE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08469" y="1916113"/>
            <a:ext cx="4855649" cy="388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Re-Entry effect</a:t>
            </a:r>
            <a:endParaRPr lang="nl-BE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0217" y="1916113"/>
            <a:ext cx="7152154" cy="388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District 9</a:t>
            </a:r>
            <a:endParaRPr lang="nl-BE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268760"/>
            <a:ext cx="7848872" cy="5363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Environment</a:t>
            </a:r>
            <a:endParaRPr lang="nl-B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/>
              <a:t>Inspired by Halo: Reach</a:t>
            </a:r>
          </a:p>
          <a:p>
            <a:pPr>
              <a:buNone/>
            </a:pPr>
            <a:endParaRPr lang="en-US" dirty="0" smtClean="0"/>
          </a:p>
          <a:p>
            <a:r>
              <a:rPr lang="en-US" dirty="0" smtClean="0"/>
              <a:t>Planet with nebula’s</a:t>
            </a:r>
          </a:p>
          <a:p>
            <a:r>
              <a:rPr lang="en-US" dirty="0" smtClean="0"/>
              <a:t>Strong colors</a:t>
            </a:r>
          </a:p>
          <a:p>
            <a:r>
              <a:rPr lang="en-US" dirty="0" smtClean="0"/>
              <a:t>Contrast!</a:t>
            </a:r>
            <a:endParaRPr lang="nl-B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Halo: Reach</a:t>
            </a:r>
            <a:endParaRPr lang="nl-BE" dirty="0"/>
          </a:p>
        </p:txBody>
      </p:sp>
      <p:pic>
        <p:nvPicPr>
          <p:cNvPr id="9218" name="Picture 2" descr="P:\3D\Finished\GZ81\Halo Ref\Reach_E310_Campaign0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199" y="1762919"/>
            <a:ext cx="8210505" cy="461840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Halo: Reach</a:t>
            </a:r>
            <a:endParaRPr lang="nl-BE" dirty="0"/>
          </a:p>
        </p:txBody>
      </p:sp>
      <p:pic>
        <p:nvPicPr>
          <p:cNvPr id="10242" name="Picture 2" descr="P:\3D\Finished\GZ81\Halo Ref\Halo-Reach_E310_Campaign10-1280px-50p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553" y="1763713"/>
            <a:ext cx="8209844" cy="461803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Planet Surface</a:t>
            </a:r>
            <a:endParaRPr lang="nl-BE" dirty="0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731954"/>
            <a:ext cx="8147248" cy="46503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Panet</a:t>
            </a:r>
            <a:r>
              <a:rPr lang="en-US" dirty="0" smtClean="0"/>
              <a:t> Surface</a:t>
            </a:r>
            <a:endParaRPr lang="nl-B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/>
              <a:t>Special </a:t>
            </a:r>
            <a:r>
              <a:rPr lang="en-US" dirty="0" err="1" smtClean="0"/>
              <a:t>shader</a:t>
            </a:r>
            <a:r>
              <a:rPr lang="en-US" dirty="0" smtClean="0"/>
              <a:t> with layers:</a:t>
            </a:r>
          </a:p>
          <a:p>
            <a:endParaRPr lang="en-US" dirty="0" smtClean="0"/>
          </a:p>
          <a:p>
            <a:r>
              <a:rPr lang="en-US" dirty="0" smtClean="0"/>
              <a:t>Ground surface</a:t>
            </a:r>
          </a:p>
          <a:p>
            <a:r>
              <a:rPr lang="en-US" dirty="0" smtClean="0"/>
              <a:t>Water</a:t>
            </a:r>
          </a:p>
          <a:p>
            <a:r>
              <a:rPr lang="en-US" dirty="0" smtClean="0"/>
              <a:t>Clouds</a:t>
            </a:r>
            <a:endParaRPr lang="nl-B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Planet Surface</a:t>
            </a:r>
            <a:endParaRPr lang="nl-BE" dirty="0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28018" y="1600200"/>
            <a:ext cx="4525963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Planet Surface: water</a:t>
            </a:r>
            <a:endParaRPr lang="nl-BE" dirty="0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27225" y="1600200"/>
            <a:ext cx="4525963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Planet Surface: clouds</a:t>
            </a:r>
            <a:endParaRPr lang="nl-BE" dirty="0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27225" y="1600200"/>
            <a:ext cx="4525963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Atmosphere Layer</a:t>
            </a:r>
            <a:endParaRPr lang="nl-BE" dirty="0"/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199" y="1890842"/>
            <a:ext cx="8228223" cy="43464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Nebula Layers</a:t>
            </a:r>
            <a:endParaRPr lang="nl-BE" dirty="0"/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863121"/>
            <a:ext cx="7467600" cy="4000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Greg </a:t>
            </a:r>
            <a:r>
              <a:rPr lang="en-US" dirty="0" err="1" smtClean="0"/>
              <a:t>Broadmore</a:t>
            </a:r>
            <a:endParaRPr lang="nl-BE" dirty="0"/>
          </a:p>
        </p:txBody>
      </p:sp>
      <p:pic>
        <p:nvPicPr>
          <p:cNvPr id="6146" name="Picture 2" descr="F:\ProjectsBackup\Finished\GZ81\Shaperef\greg_b_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664" y="1556792"/>
            <a:ext cx="5658619" cy="482030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4725144"/>
            <a:ext cx="7488832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Nebula Textures</a:t>
            </a:r>
            <a:endParaRPr lang="nl-BE" dirty="0"/>
          </a:p>
        </p:txBody>
      </p:sp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3068960"/>
            <a:ext cx="7488832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3568" y="1484784"/>
            <a:ext cx="7467600" cy="186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Nebula’s Result</a:t>
            </a:r>
            <a:endParaRPr lang="nl-BE" dirty="0"/>
          </a:p>
        </p:txBody>
      </p:sp>
      <p:pic>
        <p:nvPicPr>
          <p:cNvPr id="194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4000" y="2092325"/>
            <a:ext cx="8382037" cy="4144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Nebula’s Result</a:t>
            </a:r>
            <a:endParaRPr lang="nl-BE" dirty="0"/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2092908"/>
            <a:ext cx="8399572" cy="4144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Skybox</a:t>
            </a:r>
            <a:endParaRPr lang="nl-BE" dirty="0"/>
          </a:p>
        </p:txBody>
      </p:sp>
      <p:pic>
        <p:nvPicPr>
          <p:cNvPr id="204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996280"/>
            <a:ext cx="8338046" cy="41690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467544" y="1556792"/>
            <a:ext cx="53285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Generated using “</a:t>
            </a:r>
            <a:r>
              <a:rPr lang="en-US" dirty="0" err="1" smtClean="0"/>
              <a:t>SpaceScape</a:t>
            </a:r>
            <a:r>
              <a:rPr lang="en-US" dirty="0" smtClean="0"/>
              <a:t>”</a:t>
            </a:r>
            <a:endParaRPr lang="nl-B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Skybox result</a:t>
            </a:r>
            <a:endParaRPr lang="nl-BE" dirty="0"/>
          </a:p>
        </p:txBody>
      </p:sp>
      <p:pic>
        <p:nvPicPr>
          <p:cNvPr id="2150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2780" y="2029034"/>
            <a:ext cx="8273676" cy="4064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Final Images</a:t>
            </a:r>
            <a:endParaRPr lang="nl-BE" dirty="0"/>
          </a:p>
        </p:txBody>
      </p:sp>
      <p:pic>
        <p:nvPicPr>
          <p:cNvPr id="2253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628800"/>
            <a:ext cx="8213478" cy="46170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Final Images</a:t>
            </a:r>
            <a:endParaRPr lang="nl-BE" dirty="0"/>
          </a:p>
        </p:txBody>
      </p:sp>
      <p:pic>
        <p:nvPicPr>
          <p:cNvPr id="2560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826" y="1628775"/>
            <a:ext cx="8212473" cy="4616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Final Images</a:t>
            </a:r>
            <a:endParaRPr lang="nl-BE" dirty="0"/>
          </a:p>
        </p:txBody>
      </p:sp>
      <p:pic>
        <p:nvPicPr>
          <p:cNvPr id="2355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826" y="1628775"/>
            <a:ext cx="8212473" cy="4616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Final Images</a:t>
            </a:r>
            <a:endParaRPr lang="nl-BE" dirty="0"/>
          </a:p>
        </p:txBody>
      </p:sp>
      <p:pic>
        <p:nvPicPr>
          <p:cNvPr id="2457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826" y="1628775"/>
            <a:ext cx="8212473" cy="4616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Homeworld</a:t>
            </a:r>
            <a:endParaRPr lang="nl-BE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98171" y="1600200"/>
            <a:ext cx="3785657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Homeworld</a:t>
            </a:r>
            <a:endParaRPr lang="nl-BE" dirty="0"/>
          </a:p>
        </p:txBody>
      </p:sp>
      <p:pic>
        <p:nvPicPr>
          <p:cNvPr id="4098" name="Picture 2" descr="P:\3D\Finished\GZ81\Shaperef\AKHiigaran_Interceptor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5604" y="1600200"/>
            <a:ext cx="7264788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Homeworld</a:t>
            </a:r>
            <a:endParaRPr lang="nl-BE" dirty="0"/>
          </a:p>
        </p:txBody>
      </p:sp>
      <p:pic>
        <p:nvPicPr>
          <p:cNvPr id="5122" name="Picture 2" descr="P:\3D\Finished\GZ81\Shaperef\homeworld21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4800" y="1940858"/>
            <a:ext cx="7467600" cy="384464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Mass Effect 2</a:t>
            </a:r>
            <a:endParaRPr lang="nl-BE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672" y="1600200"/>
            <a:ext cx="5657454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Mass Effect 2</a:t>
            </a:r>
            <a:endParaRPr lang="nl-BE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340768"/>
            <a:ext cx="3924300" cy="382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75856" y="3861048"/>
            <a:ext cx="5688632" cy="28443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Normandy SR2</a:t>
            </a:r>
            <a:endParaRPr lang="nl-BE" dirty="0"/>
          </a:p>
        </p:txBody>
      </p:sp>
      <p:pic>
        <p:nvPicPr>
          <p:cNvPr id="717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7276" y="2059287"/>
            <a:ext cx="8595204" cy="33139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Design Idea/Concept</a:t>
            </a:r>
            <a:endParaRPr lang="nl-B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Graphic Design reference</a:t>
            </a:r>
          </a:p>
          <a:p>
            <a:pPr lvl="1"/>
            <a:r>
              <a:rPr lang="en-US" dirty="0" smtClean="0"/>
              <a:t>Paintjob needs to be special!</a:t>
            </a:r>
          </a:p>
          <a:p>
            <a:pPr lvl="1"/>
            <a:r>
              <a:rPr lang="en-US" dirty="0" err="1" smtClean="0"/>
              <a:t>WipeOut</a:t>
            </a:r>
            <a:r>
              <a:rPr lang="en-US" dirty="0" smtClean="0"/>
              <a:t> / Designers Republic</a:t>
            </a:r>
          </a:p>
          <a:p>
            <a:pPr lvl="1"/>
            <a:r>
              <a:rPr lang="en-US" dirty="0" err="1" smtClean="0"/>
              <a:t>Leri</a:t>
            </a:r>
            <a:r>
              <a:rPr lang="en-US" dirty="0" smtClean="0"/>
              <a:t> Greer (District 9)</a:t>
            </a:r>
          </a:p>
          <a:p>
            <a:pPr lvl="1"/>
            <a:r>
              <a:rPr lang="en-US" dirty="0" smtClean="0"/>
              <a:t>Bold shapes &amp; Colors</a:t>
            </a:r>
          </a:p>
          <a:p>
            <a:pPr lvl="1"/>
            <a:r>
              <a:rPr lang="en-US" dirty="0" smtClean="0"/>
              <a:t>Pop Culture Influence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:\My Dropbox\Projects\GZ81\Pres\GZ81colorgrab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67967" y="1196752"/>
            <a:ext cx="9520487" cy="43204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WipeOut</a:t>
            </a:r>
            <a:r>
              <a:rPr lang="en-US" dirty="0" smtClean="0"/>
              <a:t> Paintjobs</a:t>
            </a:r>
            <a:endParaRPr lang="nl-BE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581761"/>
            <a:ext cx="8147248" cy="4583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WipeOut</a:t>
            </a:r>
            <a:r>
              <a:rPr lang="en-US" dirty="0" smtClean="0"/>
              <a:t> Paintjobs</a:t>
            </a:r>
            <a:endParaRPr lang="nl-BE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750" y="1581928"/>
            <a:ext cx="8147050" cy="45831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WipeOut</a:t>
            </a:r>
            <a:r>
              <a:rPr lang="en-US" dirty="0" smtClean="0"/>
              <a:t> Paintjobs</a:t>
            </a:r>
            <a:endParaRPr lang="nl-BE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750" y="1581928"/>
            <a:ext cx="8147050" cy="45831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Designers Republic</a:t>
            </a:r>
            <a:endParaRPr lang="nl-BE" dirty="0"/>
          </a:p>
        </p:txBody>
      </p:sp>
      <p:pic>
        <p:nvPicPr>
          <p:cNvPr id="10242" name="Picture 2" descr="F:\ProjectsBackup\Finished\GZ81\TexRef\logostuff\Wipeout\2009_01_24_designers_republic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268760"/>
            <a:ext cx="3732414" cy="5479182"/>
          </a:xfrm>
          <a:prstGeom prst="rect">
            <a:avLst/>
          </a:prstGeom>
          <a:noFill/>
        </p:spPr>
      </p:pic>
      <p:pic>
        <p:nvPicPr>
          <p:cNvPr id="10244" name="Picture 4" descr="F:\ProjectsBackup\Finished\GZ81\TexRef\logostuff\Wipeout\HD\WipeoutHDExample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23928" y="1340768"/>
            <a:ext cx="5366469" cy="1347515"/>
          </a:xfrm>
          <a:prstGeom prst="rect">
            <a:avLst/>
          </a:prstGeom>
          <a:noFill/>
        </p:spPr>
      </p:pic>
      <p:pic>
        <p:nvPicPr>
          <p:cNvPr id="10245" name="Picture 5" descr="F:\ProjectsBackup\Finished\GZ81\TexRef\logostuff\Wipeout\Fury\WipeoutHDFuryExample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23928" y="2204864"/>
            <a:ext cx="5400600" cy="169890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WipeOut</a:t>
            </a:r>
            <a:r>
              <a:rPr lang="en-US" dirty="0" smtClean="0"/>
              <a:t> Teams</a:t>
            </a:r>
            <a:endParaRPr lang="nl-BE" dirty="0"/>
          </a:p>
        </p:txBody>
      </p:sp>
      <p:pic>
        <p:nvPicPr>
          <p:cNvPr id="11266" name="Picture 2" descr="F:\ProjectsBackup\Finished\GZ81\TexRef\logostuff\Wipeout\Feisar_480x27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628800"/>
            <a:ext cx="4066334" cy="2304256"/>
          </a:xfrm>
          <a:prstGeom prst="rect">
            <a:avLst/>
          </a:prstGeom>
          <a:noFill/>
        </p:spPr>
      </p:pic>
      <p:pic>
        <p:nvPicPr>
          <p:cNvPr id="11267" name="Picture 3" descr="F:\ProjectsBackup\Finished\GZ81\TexRef\logostuff\Wipeout\Auricom_480x27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628800"/>
            <a:ext cx="4066334" cy="2304256"/>
          </a:xfrm>
          <a:prstGeom prst="rect">
            <a:avLst/>
          </a:prstGeom>
          <a:noFill/>
        </p:spPr>
      </p:pic>
      <p:pic>
        <p:nvPicPr>
          <p:cNvPr id="11268" name="Picture 4" descr="F:\ProjectsBackup\Finished\GZ81\TexRef\logostuff\Wipeout\Qirex_480x27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4149080"/>
            <a:ext cx="4066335" cy="2304256"/>
          </a:xfrm>
          <a:prstGeom prst="rect">
            <a:avLst/>
          </a:prstGeom>
          <a:noFill/>
        </p:spPr>
      </p:pic>
      <p:pic>
        <p:nvPicPr>
          <p:cNvPr id="11269" name="Picture 5" descr="F:\ProjectsBackup\Finished\GZ81\TexRef\logostuff\Wipeout\Piranha_480x27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4149079"/>
            <a:ext cx="4068960" cy="230574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Leri</a:t>
            </a:r>
            <a:r>
              <a:rPr lang="en-US" dirty="0" smtClean="0"/>
              <a:t> Greer</a:t>
            </a:r>
            <a:endParaRPr lang="nl-BE" dirty="0"/>
          </a:p>
        </p:txBody>
      </p:sp>
      <p:pic>
        <p:nvPicPr>
          <p:cNvPr id="9218" name="Picture 2" descr="F:\ProjectsBackup\Finished\GZ81\TexRef\logostuff\03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933525"/>
            <a:ext cx="3496161" cy="4231779"/>
          </a:xfrm>
          <a:prstGeom prst="rect">
            <a:avLst/>
          </a:prstGeom>
          <a:noFill/>
        </p:spPr>
      </p:pic>
      <p:pic>
        <p:nvPicPr>
          <p:cNvPr id="9219" name="Picture 3" descr="F:\ProjectsBackup\Finished\GZ81\TexRef\logostuff\07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52120" y="2780928"/>
            <a:ext cx="3240360" cy="3922155"/>
          </a:xfrm>
          <a:prstGeom prst="rect">
            <a:avLst/>
          </a:prstGeom>
          <a:noFill/>
        </p:spPr>
      </p:pic>
      <p:pic>
        <p:nvPicPr>
          <p:cNvPr id="9220" name="Picture 4" descr="F:\ProjectsBackup\Finished\GZ81\TexRef\logostuff\31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67944" y="1412776"/>
            <a:ext cx="2736304" cy="331204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Logo Catalog</a:t>
            </a:r>
            <a:endParaRPr lang="nl-BE" dirty="0"/>
          </a:p>
        </p:txBody>
      </p:sp>
      <p:pic>
        <p:nvPicPr>
          <p:cNvPr id="12290" name="Picture 2" descr="F:\ProjectsBackup\Finished\GZ81\TexRef\logostuff\Vintage\234203394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700808"/>
            <a:ext cx="4879182" cy="3813368"/>
          </a:xfrm>
          <a:prstGeom prst="rect">
            <a:avLst/>
          </a:prstGeom>
          <a:noFill/>
        </p:spPr>
      </p:pic>
      <p:pic>
        <p:nvPicPr>
          <p:cNvPr id="12291" name="Picture 3" descr="F:\ProjectsBackup\Finished\GZ81\TexRef\logostuff\Vintage\234203227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63688" y="2132856"/>
            <a:ext cx="4827885" cy="3773277"/>
          </a:xfrm>
          <a:prstGeom prst="rect">
            <a:avLst/>
          </a:prstGeom>
          <a:noFill/>
        </p:spPr>
      </p:pic>
      <p:pic>
        <p:nvPicPr>
          <p:cNvPr id="12292" name="Picture 4" descr="F:\ProjectsBackup\Finished\GZ81\TexRef\logostuff\Vintage\234286283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56923" y="2564904"/>
            <a:ext cx="5159493" cy="403244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Design Idea/Concept</a:t>
            </a:r>
            <a:endParaRPr lang="nl-B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Material/detail reference</a:t>
            </a:r>
          </a:p>
          <a:p>
            <a:pPr lvl="1"/>
            <a:r>
              <a:rPr lang="en-US" dirty="0" smtClean="0"/>
              <a:t>For exact surface properties</a:t>
            </a:r>
          </a:p>
          <a:p>
            <a:pPr lvl="1"/>
            <a:r>
              <a:rPr lang="en-US" dirty="0" smtClean="0"/>
              <a:t>Small details to add interest</a:t>
            </a:r>
          </a:p>
          <a:p>
            <a:pPr lvl="1"/>
            <a:r>
              <a:rPr lang="en-US" dirty="0" smtClean="0"/>
              <a:t>Technical accuracy</a:t>
            </a:r>
          </a:p>
          <a:p>
            <a:pPr lvl="1"/>
            <a:r>
              <a:rPr lang="en-US" dirty="0" smtClean="0"/>
              <a:t>Real world ref only!</a:t>
            </a:r>
            <a:endParaRPr lang="nl-B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Airplane decals</a:t>
            </a:r>
            <a:endParaRPr lang="nl-BE" dirty="0"/>
          </a:p>
        </p:txBody>
      </p:sp>
      <p:pic>
        <p:nvPicPr>
          <p:cNvPr id="8194" name="Picture 2" descr="F:\ProjectsBackup\Finished\GZ81\TexRef\Vector-nozzle-sea-harrier-jet-commo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1484784"/>
            <a:ext cx="7620001" cy="50768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YF22 weapon bays</a:t>
            </a:r>
            <a:endParaRPr lang="nl-BE" dirty="0"/>
          </a:p>
        </p:txBody>
      </p:sp>
      <p:pic>
        <p:nvPicPr>
          <p:cNvPr id="8194" name="Picture 2" descr="F:\ProjectsBackup\Finished\GZ81\TexRef\Vector-nozzle-sea-harrier-jet-common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755576" y="1486371"/>
            <a:ext cx="7620001" cy="50736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Project Overview</a:t>
            </a:r>
            <a:endParaRPr lang="nl-B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First design to final </a:t>
            </a:r>
            <a:r>
              <a:rPr lang="en-US" dirty="0" err="1" smtClean="0"/>
              <a:t>ingame</a:t>
            </a:r>
            <a:r>
              <a:rPr lang="en-US" dirty="0" smtClean="0"/>
              <a:t> model</a:t>
            </a:r>
          </a:p>
          <a:p>
            <a:r>
              <a:rPr lang="en-US" dirty="0" smtClean="0"/>
              <a:t>Focus on</a:t>
            </a:r>
          </a:p>
          <a:p>
            <a:pPr lvl="1"/>
            <a:r>
              <a:rPr lang="en-US" dirty="0" smtClean="0"/>
              <a:t>Design</a:t>
            </a:r>
          </a:p>
          <a:p>
            <a:pPr lvl="1"/>
            <a:r>
              <a:rPr lang="en-US" dirty="0" smtClean="0"/>
              <a:t>Modeling</a:t>
            </a:r>
          </a:p>
          <a:p>
            <a:pPr lvl="1"/>
            <a:r>
              <a:rPr lang="en-US" dirty="0" smtClean="0"/>
              <a:t>Textures/materials</a:t>
            </a:r>
          </a:p>
          <a:p>
            <a:pPr lvl="1"/>
            <a:endParaRPr lang="nl-B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Jet Fighters</a:t>
            </a:r>
            <a:endParaRPr lang="nl-BE" dirty="0"/>
          </a:p>
        </p:txBody>
      </p:sp>
      <p:pic>
        <p:nvPicPr>
          <p:cNvPr id="8194" name="Picture 2" descr="F:\ProjectsBackup\Finished\GZ81\TexRef\Vector-nozzle-sea-harrier-jet-common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755576" y="1489951"/>
            <a:ext cx="7620001" cy="506649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Design/Concept</a:t>
            </a:r>
            <a:endParaRPr lang="nl-B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Result of reference use</a:t>
            </a:r>
          </a:p>
          <a:p>
            <a:pPr lvl="1"/>
            <a:r>
              <a:rPr lang="en-US" dirty="0" smtClean="0"/>
              <a:t>Strong complete product</a:t>
            </a:r>
          </a:p>
          <a:p>
            <a:pPr lvl="1"/>
            <a:r>
              <a:rPr lang="en-US" dirty="0" smtClean="0"/>
              <a:t>Clear, unique look</a:t>
            </a:r>
          </a:p>
          <a:p>
            <a:pPr lvl="1"/>
            <a:r>
              <a:rPr lang="en-US" dirty="0" smtClean="0"/>
              <a:t>“Sponsored Fighter” graphics</a:t>
            </a:r>
            <a:endParaRPr lang="nl-B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Modeling</a:t>
            </a:r>
            <a:endParaRPr lang="nl-B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Specs outline</a:t>
            </a:r>
          </a:p>
          <a:p>
            <a:pPr lvl="1"/>
            <a:r>
              <a:rPr lang="en-US" dirty="0" smtClean="0"/>
              <a:t>High </a:t>
            </a:r>
            <a:r>
              <a:rPr lang="en-US" dirty="0" err="1" smtClean="0"/>
              <a:t>polycount</a:t>
            </a:r>
            <a:r>
              <a:rPr lang="en-US" dirty="0" smtClean="0"/>
              <a:t> (20-30.000)</a:t>
            </a:r>
          </a:p>
          <a:p>
            <a:pPr lvl="1"/>
            <a:r>
              <a:rPr lang="en-US" dirty="0" smtClean="0"/>
              <a:t>No baked </a:t>
            </a:r>
            <a:r>
              <a:rPr lang="en-US" dirty="0" err="1" smtClean="0"/>
              <a:t>normalmaps</a:t>
            </a:r>
            <a:endParaRPr lang="en-US" dirty="0" smtClean="0"/>
          </a:p>
          <a:p>
            <a:pPr lvl="1"/>
            <a:r>
              <a:rPr lang="en-US" dirty="0" smtClean="0"/>
              <a:t>2-3 </a:t>
            </a:r>
            <a:r>
              <a:rPr lang="en-US" dirty="0" err="1" smtClean="0"/>
              <a:t>texturesets</a:t>
            </a:r>
            <a:r>
              <a:rPr lang="en-US" dirty="0" smtClean="0"/>
              <a:t> max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Agile creation</a:t>
            </a:r>
          </a:p>
          <a:p>
            <a:pPr lvl="1"/>
            <a:r>
              <a:rPr lang="en-US" dirty="0" smtClean="0"/>
              <a:t>No bottlenecks/slowdowns</a:t>
            </a:r>
          </a:p>
          <a:p>
            <a:pPr lvl="1"/>
            <a:r>
              <a:rPr lang="en-US" dirty="0" smtClean="0"/>
              <a:t>Has to stay fun!</a:t>
            </a:r>
            <a:endParaRPr lang="nl-B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Blockout</a:t>
            </a:r>
            <a:endParaRPr lang="nl-BE" dirty="0"/>
          </a:p>
        </p:txBody>
      </p:sp>
      <p:pic>
        <p:nvPicPr>
          <p:cNvPr id="13314" name="Picture 2" descr="F:\ProjectsBackup\Finished\GZ81\wips\wip\wip1blockou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556792"/>
            <a:ext cx="8712968" cy="458423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Blockout</a:t>
            </a:r>
            <a:endParaRPr lang="nl-B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 err="1" smtClean="0"/>
              <a:t>Blockout</a:t>
            </a:r>
            <a:r>
              <a:rPr lang="en-US" dirty="0" smtClean="0"/>
              <a:t> is a crucial step</a:t>
            </a:r>
          </a:p>
          <a:p>
            <a:pPr>
              <a:buNone/>
            </a:pPr>
            <a:r>
              <a:rPr lang="en-US" dirty="0" smtClean="0"/>
              <a:t>Like a “3D –sketch”:</a:t>
            </a:r>
          </a:p>
          <a:p>
            <a:r>
              <a:rPr lang="en-US" dirty="0" smtClean="0"/>
              <a:t>Look for proportions</a:t>
            </a:r>
          </a:p>
          <a:p>
            <a:r>
              <a:rPr lang="en-US" dirty="0" smtClean="0"/>
              <a:t>See if shapes work together</a:t>
            </a:r>
          </a:p>
          <a:p>
            <a:r>
              <a:rPr lang="en-US" dirty="0" smtClean="0"/>
              <a:t>General lines need to fit</a:t>
            </a: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Refine</a:t>
            </a:r>
            <a:endParaRPr lang="nl-BE" dirty="0"/>
          </a:p>
        </p:txBody>
      </p:sp>
      <p:pic>
        <p:nvPicPr>
          <p:cNvPr id="13314" name="Picture 2" descr="F:\ProjectsBackup\Finished\GZ81\wips\wip\wip1blockout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415707" y="1556792"/>
            <a:ext cx="8240578" cy="458423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Refine</a:t>
            </a:r>
            <a:endParaRPr lang="nl-BE" dirty="0"/>
          </a:p>
        </p:txBody>
      </p:sp>
      <p:pic>
        <p:nvPicPr>
          <p:cNvPr id="13314" name="Picture 2" descr="F:\ProjectsBackup\Finished\GZ81\wips\wip\wip1blockout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415707" y="1556792"/>
            <a:ext cx="8240578" cy="458423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Finish</a:t>
            </a:r>
            <a:endParaRPr lang="nl-BE" dirty="0"/>
          </a:p>
        </p:txBody>
      </p:sp>
      <p:pic>
        <p:nvPicPr>
          <p:cNvPr id="13314" name="Picture 2" descr="F:\ProjectsBackup\Finished\GZ81\wips\wip\wip1blockout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415708" y="1556792"/>
            <a:ext cx="8240576" cy="458423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Final details</a:t>
            </a:r>
            <a:endParaRPr lang="nl-BE" dirty="0"/>
          </a:p>
        </p:txBody>
      </p:sp>
      <p:pic>
        <p:nvPicPr>
          <p:cNvPr id="13314" name="Picture 2" descr="F:\ProjectsBackup\Finished\GZ81\wips\wip\wip1blockout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415708" y="1681064"/>
            <a:ext cx="8240576" cy="433569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Mesh Wires &amp; Flow</a:t>
            </a:r>
            <a:endParaRPr lang="nl-B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Focus on optimal shading</a:t>
            </a:r>
          </a:p>
          <a:p>
            <a:pPr lvl="1"/>
            <a:r>
              <a:rPr lang="en-US" i="1" dirty="0" smtClean="0"/>
              <a:t>Without </a:t>
            </a:r>
            <a:r>
              <a:rPr lang="en-US" dirty="0" smtClean="0"/>
              <a:t>baked </a:t>
            </a:r>
            <a:r>
              <a:rPr lang="en-US" dirty="0" err="1" smtClean="0"/>
              <a:t>normals</a:t>
            </a:r>
            <a:endParaRPr lang="en-US" dirty="0" smtClean="0"/>
          </a:p>
          <a:p>
            <a:r>
              <a:rPr lang="en-US" dirty="0" smtClean="0"/>
              <a:t>“</a:t>
            </a:r>
            <a:r>
              <a:rPr lang="en-US" dirty="0" err="1" smtClean="0"/>
              <a:t>Midpoly</a:t>
            </a:r>
            <a:r>
              <a:rPr lang="en-US" dirty="0" smtClean="0"/>
              <a:t>” approach</a:t>
            </a:r>
          </a:p>
          <a:p>
            <a:pPr lvl="1"/>
            <a:r>
              <a:rPr lang="en-US" dirty="0" err="1" smtClean="0"/>
              <a:t>Forza</a:t>
            </a:r>
            <a:r>
              <a:rPr lang="en-US" dirty="0" smtClean="0"/>
              <a:t>, Gran </a:t>
            </a:r>
            <a:r>
              <a:rPr lang="en-US" dirty="0" err="1" smtClean="0"/>
              <a:t>Turismo</a:t>
            </a:r>
            <a:r>
              <a:rPr lang="en-US" dirty="0" smtClean="0"/>
              <a:t>, PGR</a:t>
            </a:r>
          </a:p>
          <a:p>
            <a:r>
              <a:rPr lang="en-US" dirty="0" smtClean="0"/>
              <a:t>Triple edges for chamfers</a:t>
            </a:r>
            <a:endParaRPr lang="nl-B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Design Idea/Concept</a:t>
            </a:r>
            <a:endParaRPr lang="nl-B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Lego!</a:t>
            </a:r>
            <a:endParaRPr lang="nl-BE" dirty="0"/>
          </a:p>
        </p:txBody>
      </p:sp>
      <p:pic>
        <p:nvPicPr>
          <p:cNvPr id="2050" name="Picture 2" descr="F:\ProjectsBackup\Finished\GZ81\Lego\2819837199_1668aa613b_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2204864"/>
            <a:ext cx="7488832" cy="431579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Mesh Wires &amp; Flow</a:t>
            </a:r>
            <a:endParaRPr lang="nl-BE" dirty="0"/>
          </a:p>
        </p:txBody>
      </p:sp>
      <p:pic>
        <p:nvPicPr>
          <p:cNvPr id="16386" name="Picture 2" descr="P:\My Dropbox\Projects\GZ81\Pres\Wires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9329" y="2056360"/>
            <a:ext cx="8491143" cy="4108944"/>
          </a:xfrm>
          <a:prstGeom prst="rect">
            <a:avLst/>
          </a:prstGeom>
          <a:noFill/>
        </p:spPr>
      </p:pic>
      <p:pic>
        <p:nvPicPr>
          <p:cNvPr id="5" name="Picture 2" descr="P:\My Dropbox\Projects\GZ81\Pres\Wires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323528" y="2060848"/>
            <a:ext cx="8491142" cy="41089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Triple Edges</a:t>
            </a:r>
            <a:endParaRPr lang="nl-BE" dirty="0"/>
          </a:p>
        </p:txBody>
      </p:sp>
      <p:pic>
        <p:nvPicPr>
          <p:cNvPr id="17410" name="Picture 2" descr="P:\My Dropbox\Projects\GZ81\Pres\tripledges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8939" y="2056360"/>
            <a:ext cx="8937557" cy="4324968"/>
          </a:xfrm>
          <a:prstGeom prst="rect">
            <a:avLst/>
          </a:prstGeom>
          <a:noFill/>
        </p:spPr>
      </p:pic>
      <p:pic>
        <p:nvPicPr>
          <p:cNvPr id="5" name="Picture 2" descr="P:\My Dropbox\Projects\GZ81\Pres\tripledges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107504" y="2056360"/>
            <a:ext cx="8937557" cy="4324967"/>
          </a:xfrm>
          <a:prstGeom prst="rect">
            <a:avLst/>
          </a:prstGeom>
          <a:noFill/>
        </p:spPr>
      </p:pic>
      <p:pic>
        <p:nvPicPr>
          <p:cNvPr id="7" name="Picture 2" descr="P:\My Dropbox\Projects\GZ81\Pres\tripledges.jp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98940" y="2060848"/>
            <a:ext cx="8937554" cy="432496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Challenges</a:t>
            </a:r>
            <a:endParaRPr lang="nl-B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Weapon detail proved difficult to fill in</a:t>
            </a:r>
          </a:p>
          <a:p>
            <a:r>
              <a:rPr lang="en-US" dirty="0" smtClean="0"/>
              <a:t>Solution: analyze shape ref</a:t>
            </a:r>
            <a:endParaRPr lang="nl-BE" dirty="0"/>
          </a:p>
        </p:txBody>
      </p:sp>
      <p:pic>
        <p:nvPicPr>
          <p:cNvPr id="18434" name="Picture 2" descr="P:\My Dropbox\Projects\GZ81\Pres\gunfocu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5" y="1196752"/>
            <a:ext cx="8294887" cy="554461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Silhouette</a:t>
            </a:r>
            <a:endParaRPr lang="nl-B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Strong silhouette = better design</a:t>
            </a:r>
          </a:p>
          <a:p>
            <a:pPr lvl="1"/>
            <a:r>
              <a:rPr lang="en-US" dirty="0" smtClean="0"/>
              <a:t>Small details</a:t>
            </a:r>
          </a:p>
          <a:p>
            <a:pPr lvl="1"/>
            <a:r>
              <a:rPr lang="en-US" dirty="0" smtClean="0"/>
              <a:t>Cables, fins</a:t>
            </a:r>
          </a:p>
          <a:p>
            <a:pPr lvl="1"/>
            <a:r>
              <a:rPr lang="en-US" dirty="0" smtClean="0"/>
              <a:t>Multiple angles</a:t>
            </a:r>
            <a:endParaRPr lang="nl-B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Silhouette</a:t>
            </a:r>
            <a:endParaRPr lang="nl-BE" dirty="0"/>
          </a:p>
        </p:txBody>
      </p:sp>
      <p:pic>
        <p:nvPicPr>
          <p:cNvPr id="19458" name="Picture 2" descr="P:\My Dropbox\Projects\GZ81\Pres\silhouette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64447" y="1600200"/>
            <a:ext cx="6331889" cy="4525963"/>
          </a:xfrm>
          <a:prstGeom prst="rect">
            <a:avLst/>
          </a:prstGeom>
          <a:noFill/>
        </p:spPr>
      </p:pic>
      <p:pic>
        <p:nvPicPr>
          <p:cNvPr id="5" name="Picture 2" descr="P:\My Dropbox\Projects\GZ81\Pres\silhouette1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1259632" y="1639341"/>
            <a:ext cx="6331889" cy="452596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Silhouette</a:t>
            </a:r>
            <a:endParaRPr lang="nl-BE" dirty="0"/>
          </a:p>
        </p:txBody>
      </p:sp>
      <p:pic>
        <p:nvPicPr>
          <p:cNvPr id="19458" name="Picture 2" descr="P:\My Dropbox\Projects\GZ81\Pres\silhouette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264447" y="2136564"/>
            <a:ext cx="6331889" cy="3453235"/>
          </a:xfrm>
          <a:prstGeom prst="rect">
            <a:avLst/>
          </a:prstGeom>
          <a:noFill/>
        </p:spPr>
      </p:pic>
      <p:pic>
        <p:nvPicPr>
          <p:cNvPr id="6" name="Picture 2" descr="P:\My Dropbox\Projects\GZ81\Pres\silhouette1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1259632" y="2132856"/>
            <a:ext cx="6331888" cy="345323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Unwrapping</a:t>
            </a:r>
            <a:endParaRPr lang="nl-B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2 Sheets initially</a:t>
            </a:r>
          </a:p>
          <a:p>
            <a:pPr lvl="1"/>
            <a:r>
              <a:rPr lang="en-US" dirty="0" smtClean="0"/>
              <a:t>Body – 2048 x 2048 </a:t>
            </a:r>
            <a:r>
              <a:rPr lang="en-US" dirty="0" err="1" smtClean="0"/>
              <a:t>px</a:t>
            </a:r>
            <a:endParaRPr lang="en-US" dirty="0" smtClean="0"/>
          </a:p>
          <a:p>
            <a:pPr lvl="1"/>
            <a:r>
              <a:rPr lang="en-US" dirty="0" smtClean="0"/>
              <a:t>Canopy – 256 x 512 </a:t>
            </a:r>
            <a:r>
              <a:rPr lang="en-US" dirty="0" err="1" smtClean="0"/>
              <a:t>px</a:t>
            </a:r>
            <a:endParaRPr lang="en-US" dirty="0" smtClean="0"/>
          </a:p>
          <a:p>
            <a:r>
              <a:rPr lang="en-US" dirty="0" smtClean="0"/>
              <a:t>Transparency sorting</a:t>
            </a:r>
          </a:p>
          <a:p>
            <a:pPr lvl="1"/>
            <a:r>
              <a:rPr lang="en-US" dirty="0" err="1" smtClean="0"/>
              <a:t>Drawcalls</a:t>
            </a:r>
            <a:r>
              <a:rPr lang="en-US" dirty="0" smtClean="0"/>
              <a:t>/memory versus sorting</a:t>
            </a:r>
            <a:endParaRPr lang="nl-B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UV Sheets</a:t>
            </a:r>
            <a:endParaRPr lang="nl-BE" dirty="0"/>
          </a:p>
        </p:txBody>
      </p:sp>
      <p:pic>
        <p:nvPicPr>
          <p:cNvPr id="15363" name="Picture 3" descr="F:\ProjectsBackup\Finished\GZ81\Tex\UVtemplate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5763" y="1268760"/>
            <a:ext cx="5122341" cy="5122341"/>
          </a:xfrm>
          <a:prstGeom prst="rect">
            <a:avLst/>
          </a:prstGeom>
          <a:noFill/>
        </p:spPr>
      </p:pic>
      <p:pic>
        <p:nvPicPr>
          <p:cNvPr id="15364" name="Picture 4" descr="F:\ProjectsBackup\Finished\GZ81\Tex\UVTemp_Glas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84168" y="1484784"/>
            <a:ext cx="2438400" cy="4876801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7020272" y="6381328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512</a:t>
            </a:r>
            <a:endParaRPr lang="nl-BE" dirty="0"/>
          </a:p>
        </p:txBody>
      </p:sp>
      <p:sp>
        <p:nvSpPr>
          <p:cNvPr id="8" name="TextBox 7"/>
          <p:cNvSpPr txBox="1"/>
          <p:nvPr/>
        </p:nvSpPr>
        <p:spPr>
          <a:xfrm>
            <a:off x="2267744" y="6372036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2048</a:t>
            </a:r>
            <a:endParaRPr lang="nl-B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Texture Baking</a:t>
            </a:r>
            <a:endParaRPr lang="nl-B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Ambient Occlusion</a:t>
            </a:r>
          </a:p>
          <a:p>
            <a:pPr lvl="1"/>
            <a:r>
              <a:rPr lang="en-US" dirty="0" smtClean="0"/>
              <a:t>No diffuse without!</a:t>
            </a:r>
            <a:endParaRPr lang="nl-BE" dirty="0" smtClean="0"/>
          </a:p>
          <a:p>
            <a:r>
              <a:rPr lang="en-US" dirty="0" smtClean="0"/>
              <a:t>Baking system choice</a:t>
            </a:r>
          </a:p>
          <a:p>
            <a:pPr lvl="1"/>
            <a:r>
              <a:rPr lang="en-US" dirty="0" smtClean="0"/>
              <a:t>3DS </a:t>
            </a:r>
            <a:r>
              <a:rPr lang="en-US" dirty="0" smtClean="0"/>
              <a:t>Max: slow, bad quality</a:t>
            </a:r>
          </a:p>
          <a:p>
            <a:pPr lvl="1"/>
            <a:r>
              <a:rPr lang="en-US" dirty="0" err="1" smtClean="0"/>
              <a:t>Xnormal</a:t>
            </a:r>
            <a:r>
              <a:rPr lang="en-US" dirty="0" smtClean="0"/>
              <a:t>: </a:t>
            </a:r>
            <a:r>
              <a:rPr lang="en-US" dirty="0" smtClean="0"/>
              <a:t>s</a:t>
            </a:r>
            <a:r>
              <a:rPr lang="en-US" dirty="0" smtClean="0"/>
              <a:t>low </a:t>
            </a:r>
            <a:r>
              <a:rPr lang="en-US" dirty="0" smtClean="0"/>
              <a:t>setup &amp; export, fast with GPU</a:t>
            </a:r>
          </a:p>
          <a:p>
            <a:pPr lvl="1"/>
            <a:r>
              <a:rPr lang="en-US" dirty="0" smtClean="0"/>
              <a:t>FAOGEN: fast setup, fast bake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FAOGEN Result</a:t>
            </a:r>
            <a:endParaRPr lang="nl-BE" dirty="0"/>
          </a:p>
        </p:txBody>
      </p:sp>
      <p:pic>
        <p:nvPicPr>
          <p:cNvPr id="20485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268760"/>
            <a:ext cx="5195416" cy="5195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3" name="Picture 3" descr="P:\My Dropbox\Projects\GZ81\Pres\AO.pn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91880" y="2060848"/>
            <a:ext cx="4525963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4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4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MOC by “</a:t>
            </a:r>
            <a:r>
              <a:rPr lang="en-US" dirty="0" err="1" smtClean="0"/>
              <a:t>DasNewten</a:t>
            </a:r>
            <a:r>
              <a:rPr lang="en-US" dirty="0" smtClean="0"/>
              <a:t>”</a:t>
            </a:r>
            <a:endParaRPr lang="nl-BE" dirty="0"/>
          </a:p>
        </p:txBody>
      </p:sp>
      <p:pic>
        <p:nvPicPr>
          <p:cNvPr id="3074" name="Picture 2" descr="F:\ProjectsBackup\Finished\GZ81\Lego\3118762876_d9d89189e0_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3140968"/>
            <a:ext cx="5185563" cy="2952328"/>
          </a:xfrm>
          <a:prstGeom prst="rect">
            <a:avLst/>
          </a:prstGeom>
          <a:noFill/>
        </p:spPr>
      </p:pic>
      <p:pic>
        <p:nvPicPr>
          <p:cNvPr id="2050" name="Picture 2" descr="F:\ProjectsBackup\Finished\GZ81\Lego\2819837199_1668aa613b_o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4211960" y="1628800"/>
            <a:ext cx="4602861" cy="293971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AO result</a:t>
            </a:r>
            <a:endParaRPr lang="nl-BE" dirty="0"/>
          </a:p>
        </p:txBody>
      </p:sp>
      <p:pic>
        <p:nvPicPr>
          <p:cNvPr id="21506" name="Picture 2" descr="F:\ProjectsBackup\Finished\GZ81\wips\wip\wip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898682"/>
            <a:ext cx="8383021" cy="441063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Gear hatches</a:t>
            </a:r>
            <a:endParaRPr lang="nl-BE" dirty="0"/>
          </a:p>
        </p:txBody>
      </p:sp>
      <p:pic>
        <p:nvPicPr>
          <p:cNvPr id="24578" name="Picture 2" descr="P:\My Dropbox\Projects\GZ81\Pres\gearsopen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3717" y="1692054"/>
            <a:ext cx="8648763" cy="418521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Shading problem</a:t>
            </a:r>
            <a:endParaRPr lang="nl-B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Hatch underside opens</a:t>
            </a:r>
          </a:p>
          <a:p>
            <a:r>
              <a:rPr lang="en-US" dirty="0" smtClean="0"/>
              <a:t>Shading is incorrect even with smoothing</a:t>
            </a:r>
          </a:p>
          <a:p>
            <a:r>
              <a:rPr lang="en-US" dirty="0" smtClean="0"/>
              <a:t>Solution is partial bake of smoothed, complete part.</a:t>
            </a:r>
            <a:endParaRPr lang="nl-B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Shading problem</a:t>
            </a:r>
            <a:endParaRPr lang="nl-BE" dirty="0"/>
          </a:p>
        </p:txBody>
      </p:sp>
      <p:pic>
        <p:nvPicPr>
          <p:cNvPr id="22530" name="Picture 2" descr="P:\My Dropbox\Projects\GZ81\Pres\shadingflaps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251520" y="1620046"/>
            <a:ext cx="8499958" cy="411320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Baking solution</a:t>
            </a:r>
            <a:endParaRPr lang="nl-BE" dirty="0"/>
          </a:p>
        </p:txBody>
      </p:sp>
      <p:pic>
        <p:nvPicPr>
          <p:cNvPr id="23554" name="Picture 2" descr="P:\My Dropbox\Projects\GZ81\Pres\bake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836070"/>
            <a:ext cx="8202349" cy="396919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Shading fixed</a:t>
            </a:r>
            <a:endParaRPr lang="nl-BE" dirty="0"/>
          </a:p>
        </p:txBody>
      </p:sp>
      <p:pic>
        <p:nvPicPr>
          <p:cNvPr id="22530" name="Picture 2" descr="P:\My Dropbox\Projects\GZ81\Pres\shadingflaps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251521" y="1620046"/>
            <a:ext cx="8499956" cy="411320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Normalmap</a:t>
            </a:r>
            <a:endParaRPr lang="nl-B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Details are 2D generated</a:t>
            </a:r>
          </a:p>
          <a:p>
            <a:pPr lvl="1"/>
            <a:r>
              <a:rPr lang="en-US" dirty="0" smtClean="0"/>
              <a:t>Using </a:t>
            </a:r>
            <a:r>
              <a:rPr lang="en-US" dirty="0" err="1" smtClean="0"/>
              <a:t>NDo</a:t>
            </a:r>
            <a:endParaRPr lang="en-US" dirty="0" smtClean="0"/>
          </a:p>
          <a:p>
            <a:r>
              <a:rPr lang="en-US" dirty="0" smtClean="0"/>
              <a:t>Advantages </a:t>
            </a:r>
            <a:r>
              <a:rPr lang="en-US" dirty="0" err="1" smtClean="0"/>
              <a:t>NDo</a:t>
            </a:r>
            <a:r>
              <a:rPr lang="en-US" dirty="0" smtClean="0"/>
              <a:t>:</a:t>
            </a:r>
          </a:p>
          <a:p>
            <a:pPr lvl="1"/>
            <a:r>
              <a:rPr lang="en-US" dirty="0" smtClean="0"/>
              <a:t>Dynamic layers</a:t>
            </a:r>
          </a:p>
          <a:p>
            <a:pPr lvl="1"/>
            <a:r>
              <a:rPr lang="en-US" dirty="0" smtClean="0"/>
              <a:t>Easy tweaking</a:t>
            </a:r>
          </a:p>
          <a:p>
            <a:r>
              <a:rPr lang="en-US" dirty="0" smtClean="0"/>
              <a:t>Disadvantages:</a:t>
            </a:r>
          </a:p>
          <a:p>
            <a:pPr lvl="1"/>
            <a:r>
              <a:rPr lang="en-US" dirty="0" smtClean="0"/>
              <a:t>Slow!</a:t>
            </a:r>
          </a:p>
          <a:p>
            <a:pPr lvl="1"/>
            <a:r>
              <a:rPr lang="en-US" dirty="0" smtClean="0"/>
              <a:t>Slower with many layers!</a:t>
            </a:r>
            <a:endParaRPr lang="nl-B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Normalmap</a:t>
            </a:r>
            <a:r>
              <a:rPr lang="en-US" dirty="0" smtClean="0"/>
              <a:t> Details</a:t>
            </a:r>
            <a:endParaRPr lang="nl-BE" dirty="0"/>
          </a:p>
        </p:txBody>
      </p:sp>
      <p:pic>
        <p:nvPicPr>
          <p:cNvPr id="317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28018" y="1600200"/>
            <a:ext cx="4525963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Normalmap</a:t>
            </a:r>
            <a:r>
              <a:rPr lang="en-US" dirty="0" smtClean="0"/>
              <a:t> result</a:t>
            </a:r>
            <a:endParaRPr lang="nl-BE" dirty="0"/>
          </a:p>
        </p:txBody>
      </p:sp>
      <p:pic>
        <p:nvPicPr>
          <p:cNvPr id="32770" name="Picture 2" descr="P:\My Dropbox\Projects\GZ81\Pres\Justnormals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988840"/>
            <a:ext cx="8639947" cy="418095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Details in AO</a:t>
            </a:r>
            <a:endParaRPr lang="nl-B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2D </a:t>
            </a:r>
            <a:r>
              <a:rPr lang="en-US" dirty="0" err="1" smtClean="0"/>
              <a:t>normals</a:t>
            </a:r>
            <a:r>
              <a:rPr lang="en-US" dirty="0" smtClean="0"/>
              <a:t> = no AO baked</a:t>
            </a:r>
          </a:p>
          <a:p>
            <a:r>
              <a:rPr lang="en-US" dirty="0" smtClean="0"/>
              <a:t>Solution: </a:t>
            </a:r>
            <a:r>
              <a:rPr lang="en-US" dirty="0" err="1" smtClean="0"/>
              <a:t>Normals</a:t>
            </a:r>
            <a:r>
              <a:rPr lang="en-US" dirty="0" smtClean="0"/>
              <a:t> to Cavity</a:t>
            </a:r>
            <a:endParaRPr lang="nl-BE" dirty="0"/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32040" y="2780928"/>
            <a:ext cx="3888432" cy="3888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2780928"/>
            <a:ext cx="3877891" cy="38778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Design Idea/Concept</a:t>
            </a:r>
            <a:endParaRPr lang="nl-B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Lego shapes are not realistic</a:t>
            </a:r>
          </a:p>
          <a:p>
            <a:pPr lvl="1"/>
            <a:r>
              <a:rPr lang="en-US" dirty="0" smtClean="0"/>
              <a:t>Too blocky</a:t>
            </a:r>
          </a:p>
          <a:p>
            <a:pPr lvl="1"/>
            <a:r>
              <a:rPr lang="en-US" dirty="0" smtClean="0"/>
              <a:t>Studs</a:t>
            </a:r>
          </a:p>
          <a:p>
            <a:pPr lvl="1"/>
            <a:r>
              <a:rPr lang="en-US" dirty="0" smtClean="0"/>
              <a:t>Connections are simple</a:t>
            </a:r>
          </a:p>
          <a:p>
            <a:pPr lvl="1"/>
            <a:r>
              <a:rPr lang="en-US" dirty="0" smtClean="0"/>
              <a:t>Surface flow</a:t>
            </a:r>
          </a:p>
          <a:p>
            <a:r>
              <a:rPr lang="en-US" dirty="0" smtClean="0"/>
              <a:t>Needs slight redesign</a:t>
            </a:r>
          </a:p>
          <a:p>
            <a:pPr lvl="1"/>
            <a:r>
              <a:rPr lang="en-US" dirty="0" smtClean="0"/>
              <a:t>“3D-ify”</a:t>
            </a:r>
            <a:endParaRPr lang="nl-B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Diffuse Texturing</a:t>
            </a:r>
            <a:endParaRPr lang="nl-B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Ambient Occlusion required</a:t>
            </a:r>
          </a:p>
          <a:p>
            <a:pPr lvl="1"/>
            <a:r>
              <a:rPr lang="en-US" dirty="0" smtClean="0"/>
              <a:t>Baked + </a:t>
            </a:r>
            <a:r>
              <a:rPr lang="en-US" dirty="0" err="1" smtClean="0"/>
              <a:t>overlayed</a:t>
            </a:r>
            <a:r>
              <a:rPr lang="en-US" dirty="0" smtClean="0"/>
              <a:t> Cavity</a:t>
            </a:r>
          </a:p>
          <a:p>
            <a:r>
              <a:rPr lang="en-US" dirty="0" err="1" smtClean="0"/>
              <a:t>Normalmap</a:t>
            </a:r>
            <a:r>
              <a:rPr lang="en-US" dirty="0" smtClean="0"/>
              <a:t> partially required</a:t>
            </a:r>
          </a:p>
          <a:p>
            <a:endParaRPr lang="en-US" dirty="0" smtClean="0"/>
          </a:p>
          <a:p>
            <a:pPr>
              <a:buNone/>
            </a:pPr>
            <a:r>
              <a:rPr lang="en-US" dirty="0" smtClean="0"/>
              <a:t>		</a:t>
            </a:r>
          </a:p>
          <a:p>
            <a:pPr>
              <a:buNone/>
            </a:pPr>
            <a:r>
              <a:rPr lang="en-US" dirty="0" smtClean="0"/>
              <a:t>		Makes diffuse texturing easier!</a:t>
            </a:r>
            <a:endParaRPr lang="nl-B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Color </a:t>
            </a:r>
            <a:r>
              <a:rPr lang="en-US" dirty="0" err="1" smtClean="0"/>
              <a:t>Blockout</a:t>
            </a:r>
            <a:endParaRPr lang="nl-BE" dirty="0"/>
          </a:p>
        </p:txBody>
      </p:sp>
      <p:pic>
        <p:nvPicPr>
          <p:cNvPr id="25602" name="Picture 2" descr="P:\My Dropbox\Projects\GZ81\Pres\tex\colorblockout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968" y="1267160"/>
            <a:ext cx="5400600" cy="5400600"/>
          </a:xfrm>
          <a:prstGeom prst="rect">
            <a:avLst/>
          </a:prstGeom>
          <a:noFill/>
        </p:spPr>
      </p:pic>
      <p:pic>
        <p:nvPicPr>
          <p:cNvPr id="5" name="Picture 2" descr="P:\My Dropbox\Projects\GZ81\Pres\tex\colorblockout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1619672" y="1268760"/>
            <a:ext cx="5400600" cy="5400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Aircraft Placards</a:t>
            </a:r>
            <a:endParaRPr lang="nl-BE" dirty="0"/>
          </a:p>
        </p:txBody>
      </p:sp>
      <p:pic>
        <p:nvPicPr>
          <p:cNvPr id="286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0619" y="1600200"/>
            <a:ext cx="6819733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Logo’s</a:t>
            </a:r>
            <a:endParaRPr lang="nl-BE" dirty="0"/>
          </a:p>
        </p:txBody>
      </p:sp>
      <p:pic>
        <p:nvPicPr>
          <p:cNvPr id="29698" name="Picture 2" descr="F:\ProjectsBackup\Finished\GZ81\TexRef\logostuff\18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600200"/>
            <a:ext cx="3739207" cy="4525963"/>
          </a:xfrm>
          <a:prstGeom prst="rect">
            <a:avLst/>
          </a:prstGeom>
          <a:noFill/>
        </p:spPr>
      </p:pic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1196752"/>
            <a:ext cx="2492375" cy="1352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36096" y="2698427"/>
            <a:ext cx="2852737" cy="1090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1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11960" y="3933056"/>
            <a:ext cx="2992437" cy="927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2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64088" y="5013176"/>
            <a:ext cx="3084513" cy="144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Decals</a:t>
            </a:r>
            <a:endParaRPr lang="nl-BE" dirty="0"/>
          </a:p>
        </p:txBody>
      </p:sp>
      <p:pic>
        <p:nvPicPr>
          <p:cNvPr id="26626" name="Picture 2" descr="P:\My Dropbox\Projects\GZ81\Pres\tex\Decalsadded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5656" y="1186212"/>
            <a:ext cx="5472608" cy="547260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Key Steps</a:t>
            </a:r>
            <a:endParaRPr lang="nl-B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Use reference!</a:t>
            </a:r>
          </a:p>
          <a:p>
            <a:r>
              <a:rPr lang="en-US" dirty="0" smtClean="0"/>
              <a:t>Accentuate shapes and curves</a:t>
            </a:r>
          </a:p>
          <a:p>
            <a:r>
              <a:rPr lang="en-US" dirty="0" smtClean="0"/>
              <a:t>Contrast in colors</a:t>
            </a:r>
          </a:p>
          <a:p>
            <a:r>
              <a:rPr lang="en-US" dirty="0" smtClean="0"/>
              <a:t>Break up empty areas</a:t>
            </a:r>
          </a:p>
          <a:p>
            <a:endParaRPr lang="en-US" dirty="0" smtClean="0"/>
          </a:p>
          <a:p>
            <a:r>
              <a:rPr lang="en-US" dirty="0" smtClean="0"/>
              <a:t>Focus on color before wear and tear!</a:t>
            </a:r>
            <a:endParaRPr lang="nl-B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Test </a:t>
            </a:r>
            <a:r>
              <a:rPr lang="en-US" dirty="0" err="1" smtClean="0"/>
              <a:t>Paintscheme</a:t>
            </a:r>
            <a:endParaRPr lang="nl-BE" dirty="0"/>
          </a:p>
        </p:txBody>
      </p:sp>
      <p:pic>
        <p:nvPicPr>
          <p:cNvPr id="27650" name="Picture 2" descr="F:\ProjectsBackup\Finished\GZ81\wips\wip\wip1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772816"/>
            <a:ext cx="8528381" cy="435107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Test </a:t>
            </a:r>
            <a:r>
              <a:rPr lang="en-US" dirty="0" err="1" smtClean="0"/>
              <a:t>Paintscheme</a:t>
            </a:r>
            <a:endParaRPr lang="nl-BE" dirty="0"/>
          </a:p>
        </p:txBody>
      </p:sp>
      <p:pic>
        <p:nvPicPr>
          <p:cNvPr id="30722" name="Picture 2" descr="F:\ProjectsBackup\Finished\GZ81\wips\wip\wip10b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4430" y="1700808"/>
            <a:ext cx="8528050" cy="435091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Photoshop Organization</a:t>
            </a:r>
            <a:endParaRPr lang="nl-B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/>
              <a:t>Organize your PSD files from the start</a:t>
            </a:r>
          </a:p>
          <a:p>
            <a:r>
              <a:rPr lang="en-US" dirty="0" smtClean="0"/>
              <a:t>Layer naming</a:t>
            </a:r>
          </a:p>
          <a:p>
            <a:r>
              <a:rPr lang="en-US" dirty="0" smtClean="0"/>
              <a:t>Layer grouping</a:t>
            </a:r>
          </a:p>
          <a:p>
            <a:r>
              <a:rPr lang="en-US" dirty="0" smtClean="0"/>
              <a:t>Layer Masking</a:t>
            </a:r>
            <a:endParaRPr lang="nl-B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Layer Groups</a:t>
            </a:r>
            <a:endParaRPr lang="nl-BE" dirty="0"/>
          </a:p>
        </p:txBody>
      </p:sp>
      <p:sp>
        <p:nvSpPr>
          <p:cNvPr id="5" name="TextBox 4"/>
          <p:cNvSpPr txBox="1"/>
          <p:nvPr/>
        </p:nvSpPr>
        <p:spPr>
          <a:xfrm>
            <a:off x="3275856" y="1628800"/>
            <a:ext cx="5328592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20624" indent="-384048">
              <a:spcBef>
                <a:spcPct val="20000"/>
              </a:spcBef>
              <a:buClr>
                <a:schemeClr val="accent1"/>
              </a:buClr>
              <a:buSzPct val="80000"/>
              <a:buFont typeface="Wingdings 2"/>
              <a:buChar char=""/>
            </a:pPr>
            <a:r>
              <a:rPr lang="en-US" sz="3000" dirty="0" smtClean="0"/>
              <a:t>Avoid confusion</a:t>
            </a:r>
          </a:p>
          <a:p>
            <a:pPr marL="420624" indent="-384048">
              <a:spcBef>
                <a:spcPct val="20000"/>
              </a:spcBef>
              <a:buClr>
                <a:schemeClr val="accent1"/>
              </a:buClr>
              <a:buSzPct val="80000"/>
              <a:buFont typeface="Wingdings 2"/>
              <a:buChar char=""/>
            </a:pPr>
            <a:r>
              <a:rPr lang="en-US" sz="3000" dirty="0" smtClean="0"/>
              <a:t>Keep oversight</a:t>
            </a:r>
          </a:p>
          <a:p>
            <a:pPr marL="420624" indent="-384048">
              <a:spcBef>
                <a:spcPct val="20000"/>
              </a:spcBef>
              <a:buClr>
                <a:schemeClr val="accent1"/>
              </a:buClr>
              <a:buSzPct val="80000"/>
              <a:buFont typeface="Wingdings 2"/>
              <a:buChar char=""/>
            </a:pPr>
            <a:r>
              <a:rPr lang="en-US" sz="3000" dirty="0" smtClean="0"/>
              <a:t>Easy duplication</a:t>
            </a:r>
            <a:endParaRPr lang="nl-BE" sz="3000" dirty="0"/>
          </a:p>
        </p:txBody>
      </p:sp>
      <p:pic>
        <p:nvPicPr>
          <p:cNvPr id="358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1907" y="1600200"/>
            <a:ext cx="2328712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Lego </a:t>
            </a:r>
            <a:r>
              <a:rPr lang="en-US" dirty="0" err="1" smtClean="0"/>
              <a:t>Overpaint</a:t>
            </a:r>
            <a:endParaRPr lang="nl-BE" dirty="0"/>
          </a:p>
        </p:txBody>
      </p:sp>
      <p:pic>
        <p:nvPicPr>
          <p:cNvPr id="4098" name="Picture 2" descr="F:\ProjectsBackup\Finished\GZ81\Lego\3117935151_f7eda730cc_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1672828"/>
            <a:ext cx="7007058" cy="4420468"/>
          </a:xfrm>
          <a:prstGeom prst="rect">
            <a:avLst/>
          </a:prstGeom>
          <a:noFill/>
        </p:spPr>
      </p:pic>
      <p:pic>
        <p:nvPicPr>
          <p:cNvPr id="5" name="Picture 2" descr="F:\ProjectsBackup\Finished\GZ81\Lego\3117935151_f7eda730cc_b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1115616" y="1672828"/>
            <a:ext cx="7007057" cy="442046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Masked Layers</a:t>
            </a:r>
            <a:endParaRPr lang="nl-BE" dirty="0"/>
          </a:p>
        </p:txBody>
      </p:sp>
      <p:pic>
        <p:nvPicPr>
          <p:cNvPr id="348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600200"/>
            <a:ext cx="246958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3275856" y="1628800"/>
            <a:ext cx="5328592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20624" indent="-384048">
              <a:spcBef>
                <a:spcPct val="20000"/>
              </a:spcBef>
              <a:buClr>
                <a:schemeClr val="accent1"/>
              </a:buClr>
              <a:buSzPct val="80000"/>
              <a:buFont typeface="Wingdings 2"/>
              <a:buChar char=""/>
            </a:pPr>
            <a:r>
              <a:rPr lang="en-US" sz="3000" dirty="0" smtClean="0"/>
              <a:t>Non destructive</a:t>
            </a:r>
          </a:p>
          <a:p>
            <a:pPr marL="420624" indent="-384048">
              <a:spcBef>
                <a:spcPct val="20000"/>
              </a:spcBef>
              <a:buClr>
                <a:schemeClr val="accent1"/>
              </a:buClr>
              <a:buSzPct val="80000"/>
              <a:buFont typeface="Wingdings 2"/>
              <a:buChar char=""/>
            </a:pPr>
            <a:r>
              <a:rPr lang="en-US" sz="3000" dirty="0" smtClean="0"/>
              <a:t>Easy selection</a:t>
            </a:r>
          </a:p>
          <a:p>
            <a:pPr marL="420624" indent="-384048">
              <a:spcBef>
                <a:spcPct val="20000"/>
              </a:spcBef>
              <a:buClr>
                <a:schemeClr val="accent1"/>
              </a:buClr>
              <a:buSzPct val="80000"/>
              <a:buFont typeface="Wingdings 2"/>
              <a:buChar char=""/>
            </a:pPr>
            <a:r>
              <a:rPr lang="en-US" sz="3000" dirty="0" smtClean="0"/>
              <a:t>Easy tweaking</a:t>
            </a:r>
            <a:endParaRPr lang="nl-BE" sz="3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Wear &amp; Dirt Details</a:t>
            </a:r>
            <a:endParaRPr lang="nl-B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/>
              <a:t>Adding dirt &amp; wear through a few steps</a:t>
            </a:r>
          </a:p>
          <a:p>
            <a:pPr>
              <a:buNone/>
            </a:pPr>
            <a:endParaRPr lang="en-US" dirty="0" smtClean="0"/>
          </a:p>
          <a:p>
            <a:r>
              <a:rPr lang="en-US" dirty="0" smtClean="0"/>
              <a:t>Big overlays</a:t>
            </a:r>
          </a:p>
          <a:p>
            <a:r>
              <a:rPr lang="en-US" dirty="0" smtClean="0"/>
              <a:t>Painted highlights</a:t>
            </a:r>
          </a:p>
          <a:p>
            <a:r>
              <a:rPr lang="en-US" dirty="0" smtClean="0"/>
              <a:t>Panel variations</a:t>
            </a:r>
          </a:p>
          <a:p>
            <a:r>
              <a:rPr lang="en-US" dirty="0" smtClean="0"/>
              <a:t>Smaller details</a:t>
            </a:r>
          </a:p>
          <a:p>
            <a:endParaRPr lang="en-US" dirty="0" smtClean="0"/>
          </a:p>
          <a:p>
            <a:pPr>
              <a:buNone/>
            </a:pPr>
            <a:r>
              <a:rPr lang="en-US" dirty="0" smtClean="0"/>
              <a:t>Placement requires thinking!</a:t>
            </a:r>
            <a:endParaRPr lang="nl-B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 wear</a:t>
            </a:r>
            <a:endParaRPr lang="nl-BE" dirty="0"/>
          </a:p>
        </p:txBody>
      </p:sp>
      <p:pic>
        <p:nvPicPr>
          <p:cNvPr id="3074" name="Picture 2" descr="P:\My Dropbox\Projects\GZ81\Pres\tex\wear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28018" y="1600200"/>
            <a:ext cx="4525963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General overlays</a:t>
            </a:r>
            <a:endParaRPr lang="nl-BE" dirty="0"/>
          </a:p>
        </p:txBody>
      </p:sp>
      <p:pic>
        <p:nvPicPr>
          <p:cNvPr id="3074" name="Picture 2" descr="P:\My Dropbox\Projects\GZ81\Pres\tex\wear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928018" y="1600200"/>
            <a:ext cx="4525963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Painted Highlights</a:t>
            </a:r>
            <a:endParaRPr lang="nl-BE" dirty="0"/>
          </a:p>
        </p:txBody>
      </p:sp>
      <p:pic>
        <p:nvPicPr>
          <p:cNvPr id="3074" name="Picture 2" descr="P:\My Dropbox\Projects\GZ81\Pres\tex\wear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928018" y="1600200"/>
            <a:ext cx="4525963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Panel Variations Dark</a:t>
            </a:r>
            <a:endParaRPr lang="nl-BE" dirty="0"/>
          </a:p>
        </p:txBody>
      </p:sp>
      <p:pic>
        <p:nvPicPr>
          <p:cNvPr id="3074" name="Picture 2" descr="P:\My Dropbox\Projects\GZ81\Pres\tex\wear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928018" y="1600200"/>
            <a:ext cx="4525963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… And Light</a:t>
            </a:r>
            <a:endParaRPr lang="nl-BE" dirty="0"/>
          </a:p>
        </p:txBody>
      </p:sp>
      <p:pic>
        <p:nvPicPr>
          <p:cNvPr id="3074" name="Picture 2" descr="P:\My Dropbox\Projects\GZ81\Pres\tex\wear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928018" y="1600200"/>
            <a:ext cx="4525963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Small details</a:t>
            </a:r>
            <a:endParaRPr lang="nl-BE" dirty="0"/>
          </a:p>
        </p:txBody>
      </p:sp>
      <p:pic>
        <p:nvPicPr>
          <p:cNvPr id="3074" name="Picture 2" descr="P:\My Dropbox\Projects\GZ81\Pres\tex\wear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928018" y="1600200"/>
            <a:ext cx="4525963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Extra detail on exhaust</a:t>
            </a:r>
            <a:endParaRPr lang="nl-BE" dirty="0"/>
          </a:p>
        </p:txBody>
      </p:sp>
      <p:pic>
        <p:nvPicPr>
          <p:cNvPr id="3074" name="Picture 2" descr="P:\My Dropbox\Projects\GZ81\Pres\tex\wear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928018" y="1600200"/>
            <a:ext cx="4525963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Closeups</a:t>
            </a:r>
            <a:endParaRPr lang="nl-BE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3068960"/>
            <a:ext cx="3597834" cy="32305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75856" y="1052736"/>
            <a:ext cx="5597699" cy="18689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016" y="3429000"/>
            <a:ext cx="2966950" cy="2995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Design Idea/Concept</a:t>
            </a:r>
            <a:endParaRPr lang="nl-B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Reference!</a:t>
            </a:r>
          </a:p>
          <a:p>
            <a:pPr lvl="1"/>
            <a:r>
              <a:rPr lang="en-US" dirty="0" smtClean="0"/>
              <a:t>Fictional design requires ref for realism!</a:t>
            </a:r>
          </a:p>
          <a:p>
            <a:r>
              <a:rPr lang="en-US" dirty="0" smtClean="0"/>
              <a:t>“Shape reference”</a:t>
            </a:r>
          </a:p>
          <a:p>
            <a:pPr lvl="1"/>
            <a:r>
              <a:rPr lang="en-US" dirty="0" smtClean="0"/>
              <a:t>Specific design language</a:t>
            </a:r>
          </a:p>
          <a:p>
            <a:pPr lvl="1"/>
            <a:r>
              <a:rPr lang="en-US" dirty="0" smtClean="0"/>
              <a:t>Smooth, flowing panels</a:t>
            </a:r>
          </a:p>
          <a:p>
            <a:pPr lvl="1"/>
            <a:r>
              <a:rPr lang="en-US" dirty="0" err="1" smtClean="0"/>
              <a:t>Techy</a:t>
            </a:r>
            <a:r>
              <a:rPr lang="en-US" dirty="0" smtClean="0"/>
              <a:t>, </a:t>
            </a:r>
            <a:r>
              <a:rPr lang="en-US" dirty="0" err="1" smtClean="0"/>
              <a:t>greebled</a:t>
            </a:r>
            <a:r>
              <a:rPr lang="en-US" dirty="0" smtClean="0"/>
              <a:t> details</a:t>
            </a:r>
          </a:p>
          <a:p>
            <a:pPr lvl="1"/>
            <a:r>
              <a:rPr lang="en-US" dirty="0" smtClean="0"/>
              <a:t>Contrasting colors and graphics</a:t>
            </a:r>
          </a:p>
          <a:p>
            <a:pPr lvl="1"/>
            <a:r>
              <a:rPr lang="en-US" dirty="0" smtClean="0"/>
              <a:t>Fictional design reference!</a:t>
            </a:r>
          </a:p>
          <a:p>
            <a:pPr lvl="1"/>
            <a:endParaRPr lang="nl-B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Wear out base colors</a:t>
            </a:r>
            <a:endParaRPr lang="nl-B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/>
              <a:t>Paint chips off and wears off too</a:t>
            </a:r>
          </a:p>
          <a:p>
            <a:pPr>
              <a:buNone/>
            </a:pPr>
            <a:endParaRPr lang="en-US" dirty="0" smtClean="0"/>
          </a:p>
          <a:p>
            <a:r>
              <a:rPr lang="en-US" dirty="0" smtClean="0"/>
              <a:t>Use mask layers for wear</a:t>
            </a:r>
          </a:p>
          <a:p>
            <a:r>
              <a:rPr lang="en-US" dirty="0" smtClean="0"/>
              <a:t>Manually paint on edges</a:t>
            </a:r>
          </a:p>
          <a:p>
            <a:r>
              <a:rPr lang="en-US" dirty="0" smtClean="0"/>
              <a:t>Scratches, spots</a:t>
            </a:r>
          </a:p>
          <a:p>
            <a:r>
              <a:rPr lang="en-US" dirty="0" smtClean="0"/>
              <a:t>Faded wear</a:t>
            </a:r>
            <a:endParaRPr lang="nl-B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Paint wear </a:t>
            </a:r>
            <a:r>
              <a:rPr lang="en-US" dirty="0" err="1" smtClean="0"/>
              <a:t>closeups</a:t>
            </a:r>
            <a:endParaRPr lang="nl-BE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628800"/>
            <a:ext cx="2161521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4653136"/>
            <a:ext cx="2529954" cy="1773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63888" y="1700808"/>
            <a:ext cx="2915327" cy="39628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92280" y="3645024"/>
            <a:ext cx="1296144" cy="24834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Brushes?</a:t>
            </a:r>
            <a:endParaRPr lang="nl-B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/>
              <a:t>Nothing special was used:</a:t>
            </a:r>
          </a:p>
          <a:p>
            <a:r>
              <a:rPr lang="en-US" dirty="0" smtClean="0"/>
              <a:t>Stamps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“Scratch” brush</a:t>
            </a:r>
            <a:endParaRPr lang="nl-BE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55776" y="2348880"/>
            <a:ext cx="1711380" cy="1711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8064" y="2348880"/>
            <a:ext cx="1728192" cy="172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55776" y="5013176"/>
            <a:ext cx="43180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Combined </a:t>
            </a:r>
            <a:r>
              <a:rPr lang="en-US" dirty="0" err="1" smtClean="0"/>
              <a:t>closeups</a:t>
            </a:r>
            <a:endParaRPr lang="nl-BE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340768"/>
            <a:ext cx="6048672" cy="19684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3645024"/>
            <a:ext cx="2592288" cy="22682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31840" y="3573016"/>
            <a:ext cx="3492228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04248" y="1484784"/>
            <a:ext cx="2152783" cy="3384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Diffuse result</a:t>
            </a:r>
            <a:endParaRPr lang="nl-BE" dirty="0"/>
          </a:p>
        </p:txBody>
      </p:sp>
      <p:pic>
        <p:nvPicPr>
          <p:cNvPr id="4" name="Content Placeholder 3" descr="diffuse_SI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99398" y="1556792"/>
            <a:ext cx="8937098" cy="432474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Diffuse finish</a:t>
            </a:r>
            <a:endParaRPr lang="nl-B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Diffuse texture should work by itself</a:t>
            </a:r>
          </a:p>
          <a:p>
            <a:pPr lvl="1"/>
            <a:r>
              <a:rPr lang="en-US" dirty="0" smtClean="0"/>
              <a:t>100% self illumination</a:t>
            </a:r>
          </a:p>
          <a:p>
            <a:r>
              <a:rPr lang="en-US" dirty="0" smtClean="0"/>
              <a:t>Strong colors and shapes work well</a:t>
            </a:r>
          </a:p>
          <a:p>
            <a:r>
              <a:rPr lang="en-US" dirty="0" err="1" smtClean="0"/>
              <a:t>UnSharp</a:t>
            </a:r>
            <a:r>
              <a:rPr lang="en-US" dirty="0" smtClean="0"/>
              <a:t> Mask afterwards</a:t>
            </a:r>
          </a:p>
          <a:p>
            <a:endParaRPr lang="en-US" dirty="0" smtClean="0"/>
          </a:p>
          <a:p>
            <a:pPr>
              <a:buNone/>
            </a:pPr>
            <a:r>
              <a:rPr lang="en-US" dirty="0" smtClean="0"/>
              <a:t>Once the diffuse is good, move on to</a:t>
            </a:r>
          </a:p>
          <a:p>
            <a:pPr lvl="1"/>
            <a:r>
              <a:rPr lang="en-US" dirty="0" err="1" smtClean="0"/>
              <a:t>Specular</a:t>
            </a:r>
            <a:endParaRPr lang="en-US" dirty="0" smtClean="0"/>
          </a:p>
          <a:p>
            <a:pPr lvl="1"/>
            <a:r>
              <a:rPr lang="en-US" dirty="0" smtClean="0"/>
              <a:t>Glossiness</a:t>
            </a:r>
          </a:p>
          <a:p>
            <a:pPr lvl="1"/>
            <a:r>
              <a:rPr lang="en-US" dirty="0" smtClean="0"/>
              <a:t>(Reflect)</a:t>
            </a:r>
            <a:endParaRPr lang="nl-B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Specular</a:t>
            </a:r>
            <a:endParaRPr lang="nl-B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Duplicate Diffuse folder</a:t>
            </a:r>
          </a:p>
          <a:p>
            <a:r>
              <a:rPr lang="en-US" dirty="0" smtClean="0"/>
              <a:t>Adjust each layer</a:t>
            </a:r>
          </a:p>
          <a:p>
            <a:r>
              <a:rPr lang="en-US" dirty="0" smtClean="0"/>
              <a:t>Remove layers</a:t>
            </a:r>
          </a:p>
          <a:p>
            <a:r>
              <a:rPr lang="en-US" dirty="0" smtClean="0"/>
              <a:t>Add new layers</a:t>
            </a:r>
            <a:endParaRPr lang="nl-BE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12160" y="764704"/>
            <a:ext cx="2286000" cy="581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Specular</a:t>
            </a:r>
            <a:endParaRPr lang="nl-B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Go for CONTRAST!</a:t>
            </a:r>
          </a:p>
          <a:p>
            <a:pPr lvl="1"/>
            <a:r>
              <a:rPr lang="en-US" dirty="0" err="1" smtClean="0"/>
              <a:t>Specular</a:t>
            </a:r>
            <a:r>
              <a:rPr lang="en-US" dirty="0" smtClean="0"/>
              <a:t> maps need to be bold</a:t>
            </a:r>
          </a:p>
          <a:p>
            <a:r>
              <a:rPr lang="en-US" dirty="0" smtClean="0"/>
              <a:t>Always use COLOR !</a:t>
            </a:r>
          </a:p>
          <a:p>
            <a:pPr lvl="1"/>
            <a:r>
              <a:rPr lang="en-US" dirty="0" smtClean="0"/>
              <a:t>Grayscale is just a waste (DXT1 compress)</a:t>
            </a:r>
          </a:p>
          <a:p>
            <a:pPr lvl="1"/>
            <a:r>
              <a:rPr lang="en-US" dirty="0" smtClean="0"/>
              <a:t>Color adds interest in highlights</a:t>
            </a:r>
            <a:endParaRPr lang="nl-B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Specular</a:t>
            </a:r>
            <a:r>
              <a:rPr lang="en-US" dirty="0" smtClean="0"/>
              <a:t> grayscale</a:t>
            </a:r>
            <a:endParaRPr lang="nl-BE" dirty="0"/>
          </a:p>
        </p:txBody>
      </p:sp>
      <p:pic>
        <p:nvPicPr>
          <p:cNvPr id="4" name="Content Placeholder 3" descr="Spec_gray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928018" y="1484784"/>
            <a:ext cx="4948238" cy="494823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Specular</a:t>
            </a:r>
            <a:r>
              <a:rPr lang="en-US" dirty="0" smtClean="0"/>
              <a:t> colors</a:t>
            </a:r>
            <a:endParaRPr lang="nl-BE" dirty="0"/>
          </a:p>
        </p:txBody>
      </p:sp>
      <p:pic>
        <p:nvPicPr>
          <p:cNvPr id="4" name="Content Placeholder 3" descr="Spec_gray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928018" y="1484784"/>
            <a:ext cx="4948238" cy="494823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District 9</a:t>
            </a:r>
            <a:endParaRPr lang="nl-BE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72371" y="1600200"/>
            <a:ext cx="3037258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Glossiness</a:t>
            </a:r>
            <a:endParaRPr lang="nl-B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/>
              <a:t>Metal benefits from a </a:t>
            </a:r>
            <a:r>
              <a:rPr lang="en-US" dirty="0" err="1" smtClean="0"/>
              <a:t>Glossmap</a:t>
            </a:r>
            <a:endParaRPr lang="en-US" dirty="0" smtClean="0"/>
          </a:p>
          <a:p>
            <a:pPr>
              <a:buNone/>
            </a:pPr>
            <a:endParaRPr lang="en-US" dirty="0" smtClean="0"/>
          </a:p>
          <a:p>
            <a:r>
              <a:rPr lang="en-US" dirty="0" smtClean="0"/>
              <a:t>Gloss controls highlight sharpness</a:t>
            </a:r>
          </a:p>
          <a:p>
            <a:r>
              <a:rPr lang="en-US" dirty="0" smtClean="0"/>
              <a:t>Can also control reflection blur</a:t>
            </a:r>
          </a:p>
          <a:p>
            <a:endParaRPr lang="en-US" dirty="0" smtClean="0"/>
          </a:p>
          <a:p>
            <a:r>
              <a:rPr lang="en-US" dirty="0" smtClean="0"/>
              <a:t>Contrast is important!</a:t>
            </a:r>
          </a:p>
          <a:p>
            <a:pPr>
              <a:buNone/>
            </a:pPr>
            <a:endParaRPr lang="en-US" dirty="0" smtClean="0"/>
          </a:p>
          <a:p>
            <a:endParaRPr lang="nl-B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Glossmap</a:t>
            </a:r>
            <a:r>
              <a:rPr lang="en-US" dirty="0" smtClean="0"/>
              <a:t> result</a:t>
            </a:r>
            <a:endParaRPr lang="nl-BE" dirty="0"/>
          </a:p>
        </p:txBody>
      </p:sp>
      <p:pic>
        <p:nvPicPr>
          <p:cNvPr id="1026" name="Picture 2" descr="P:\My Dropbox\Projects\GZ81\Pres\tex\Gloss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28018" y="1600200"/>
            <a:ext cx="4525963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Glossmap</a:t>
            </a:r>
            <a:r>
              <a:rPr lang="en-US" dirty="0" smtClean="0"/>
              <a:t> creation</a:t>
            </a:r>
            <a:endParaRPr lang="nl-B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 err="1" smtClean="0"/>
              <a:t>Glossmap</a:t>
            </a:r>
            <a:r>
              <a:rPr lang="en-US" dirty="0" smtClean="0"/>
              <a:t> is simply created from the spec</a:t>
            </a:r>
          </a:p>
          <a:p>
            <a:pPr>
              <a:buNone/>
            </a:pPr>
            <a:endParaRPr lang="en-US" dirty="0" smtClean="0"/>
          </a:p>
          <a:p>
            <a:r>
              <a:rPr lang="en-US" dirty="0" smtClean="0"/>
              <a:t>Remove saturation</a:t>
            </a:r>
          </a:p>
          <a:p>
            <a:r>
              <a:rPr lang="en-US" dirty="0" smtClean="0"/>
              <a:t>More contrast</a:t>
            </a:r>
          </a:p>
          <a:p>
            <a:r>
              <a:rPr lang="en-US" dirty="0" smtClean="0"/>
              <a:t>Add details if necessary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AO on Spec/Gloss?</a:t>
            </a:r>
            <a:endParaRPr lang="nl-BE" dirty="0"/>
          </a:p>
        </p:txBody>
      </p:sp>
      <p:pic>
        <p:nvPicPr>
          <p:cNvPr id="4" name="Picture 2" descr="P:\My Dropbox\Projects\GZ81\Pres\tex\Gloss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76056" y="2204864"/>
            <a:ext cx="3484984" cy="3484984"/>
          </a:xfrm>
          <a:prstGeom prst="rect">
            <a:avLst/>
          </a:prstGeom>
          <a:noFill/>
        </p:spPr>
      </p:pic>
      <p:pic>
        <p:nvPicPr>
          <p:cNvPr id="5" name="Picture 2" descr="P:\My Dropbox\Projects\GZ81\Pres\tex\Gloss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611560" y="2204864"/>
            <a:ext cx="3484984" cy="3484984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4355976" y="3645024"/>
            <a:ext cx="4924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VS</a:t>
            </a:r>
            <a:endParaRPr lang="nl-B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AO on Spec/Gloss?</a:t>
            </a:r>
            <a:endParaRPr lang="nl-B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Ambient Occlusion = amount of light</a:t>
            </a:r>
          </a:p>
          <a:p>
            <a:endParaRPr lang="en-US" dirty="0" smtClean="0"/>
          </a:p>
          <a:p>
            <a:r>
              <a:rPr lang="en-US" dirty="0" smtClean="0"/>
              <a:t>No light = no spec/reflection</a:t>
            </a:r>
          </a:p>
          <a:p>
            <a:endParaRPr lang="en-US" dirty="0" smtClean="0"/>
          </a:p>
          <a:p>
            <a:r>
              <a:rPr lang="en-US" dirty="0" smtClean="0"/>
              <a:t>Gloss is not reflection strength</a:t>
            </a:r>
          </a:p>
          <a:p>
            <a:pPr lvl="1"/>
            <a:r>
              <a:rPr lang="en-US" dirty="0" smtClean="0"/>
              <a:t>Only a “blur value”</a:t>
            </a:r>
            <a:endParaRPr lang="nl-B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3" descr="diffuse_SI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7504" y="1556792"/>
            <a:ext cx="8937098" cy="432474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Spec/Reflect/Gloss result</a:t>
            </a:r>
            <a:endParaRPr lang="nl-BE" dirty="0"/>
          </a:p>
        </p:txBody>
      </p:sp>
      <p:pic>
        <p:nvPicPr>
          <p:cNvPr id="4" name="Content Placeholder 3" descr="diffuse_SI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99398" y="1556792"/>
            <a:ext cx="8937098" cy="4324745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Max Setup ?</a:t>
            </a:r>
            <a:endParaRPr lang="nl-B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/>
              <a:t>Viewport </a:t>
            </a:r>
            <a:r>
              <a:rPr lang="en-US" dirty="0" err="1" smtClean="0"/>
              <a:t>Shader</a:t>
            </a:r>
            <a:r>
              <a:rPr lang="en-US" dirty="0" smtClean="0"/>
              <a:t>: </a:t>
            </a:r>
            <a:r>
              <a:rPr lang="en-US" dirty="0" err="1" smtClean="0"/>
              <a:t>Xoliulshader</a:t>
            </a:r>
            <a:r>
              <a:rPr lang="en-US" dirty="0" smtClean="0"/>
              <a:t> 1.7</a:t>
            </a:r>
          </a:p>
          <a:p>
            <a:pPr>
              <a:buNone/>
            </a:pPr>
            <a:endParaRPr lang="en-US" dirty="0" smtClean="0"/>
          </a:p>
          <a:p>
            <a:r>
              <a:rPr lang="en-US" dirty="0" err="1" smtClean="0"/>
              <a:t>Realtime</a:t>
            </a:r>
            <a:r>
              <a:rPr lang="en-US" dirty="0" smtClean="0"/>
              <a:t> result</a:t>
            </a:r>
          </a:p>
          <a:p>
            <a:r>
              <a:rPr lang="en-US" dirty="0" smtClean="0"/>
              <a:t>Easy map previewing</a:t>
            </a:r>
          </a:p>
          <a:p>
            <a:r>
              <a:rPr lang="en-US" dirty="0" smtClean="0"/>
              <a:t>Lots of control</a:t>
            </a:r>
          </a:p>
          <a:p>
            <a:r>
              <a:rPr lang="en-US" dirty="0" smtClean="0"/>
              <a:t>Better than rendering!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nl-BE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80112" y="2276872"/>
            <a:ext cx="2459036" cy="42420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3DS Max only?</a:t>
            </a:r>
            <a:endParaRPr lang="nl-B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 err="1" smtClean="0"/>
              <a:t>Shader</a:t>
            </a:r>
            <a:r>
              <a:rPr lang="en-US" dirty="0" smtClean="0"/>
              <a:t> is also ported to Maya as v1.5</a:t>
            </a:r>
          </a:p>
          <a:p>
            <a:pPr>
              <a:buNone/>
            </a:pPr>
            <a:endParaRPr lang="en-US" dirty="0" smtClean="0"/>
          </a:p>
          <a:p>
            <a:r>
              <a:rPr lang="en-US" dirty="0" smtClean="0"/>
              <a:t>Maya interface is less optimized</a:t>
            </a:r>
          </a:p>
          <a:p>
            <a:endParaRPr lang="en-US" dirty="0" smtClean="0"/>
          </a:p>
          <a:p>
            <a:r>
              <a:rPr lang="en-US" dirty="0" smtClean="0"/>
              <a:t>Alternatives: Marmoset </a:t>
            </a:r>
            <a:r>
              <a:rPr lang="en-US" dirty="0" err="1" smtClean="0"/>
              <a:t>Toolbag</a:t>
            </a:r>
            <a:endParaRPr lang="en-US" dirty="0" smtClean="0"/>
          </a:p>
          <a:p>
            <a:pPr lvl="1"/>
            <a:r>
              <a:rPr lang="en-US" dirty="0" err="1" smtClean="0"/>
              <a:t>Downside:external</a:t>
            </a:r>
            <a:r>
              <a:rPr lang="en-US" dirty="0" smtClean="0"/>
              <a:t> application</a:t>
            </a:r>
          </a:p>
          <a:p>
            <a:pPr lvl="1"/>
            <a:r>
              <a:rPr lang="en-US" dirty="0" smtClean="0"/>
              <a:t>Requires export</a:t>
            </a:r>
          </a:p>
          <a:p>
            <a:pPr>
              <a:buNone/>
            </a:pPr>
            <a:endParaRPr lang="nl-B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Finishing touches</a:t>
            </a:r>
            <a:endParaRPr lang="nl-B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Canopy texture</a:t>
            </a:r>
          </a:p>
          <a:p>
            <a:pPr lvl="1"/>
            <a:r>
              <a:rPr lang="en-US" dirty="0" smtClean="0"/>
              <a:t>Quick, easy: small texture</a:t>
            </a:r>
          </a:p>
          <a:p>
            <a:pPr lvl="1"/>
            <a:r>
              <a:rPr lang="en-US" dirty="0" smtClean="0"/>
              <a:t>Parameter tweaks to get glass look</a:t>
            </a:r>
          </a:p>
          <a:p>
            <a:pPr lvl="1"/>
            <a:r>
              <a:rPr lang="en-US" dirty="0" smtClean="0"/>
              <a:t>Opacity map!</a:t>
            </a:r>
          </a:p>
          <a:p>
            <a:r>
              <a:rPr lang="en-US" dirty="0" smtClean="0"/>
              <a:t>Interior</a:t>
            </a:r>
          </a:p>
          <a:p>
            <a:pPr lvl="1"/>
            <a:r>
              <a:rPr lang="en-US" dirty="0" smtClean="0"/>
              <a:t>Silhouette only</a:t>
            </a:r>
          </a:p>
          <a:p>
            <a:pPr lvl="1"/>
            <a:r>
              <a:rPr lang="en-US" dirty="0" smtClean="0"/>
              <a:t>AO texture only</a:t>
            </a:r>
            <a:endParaRPr lang="nl-B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Canopy textures</a:t>
            </a:r>
            <a:endParaRPr lang="nl-BE" dirty="0"/>
          </a:p>
        </p:txBody>
      </p:sp>
      <p:pic>
        <p:nvPicPr>
          <p:cNvPr id="3074" name="Picture 2" descr="P:\My Dropbox\Projects\GZ81\Pres\tex\canopy_diff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600200"/>
            <a:ext cx="2262982" cy="4525963"/>
          </a:xfrm>
          <a:prstGeom prst="rect">
            <a:avLst/>
          </a:prstGeom>
          <a:noFill/>
        </p:spPr>
      </p:pic>
      <p:pic>
        <p:nvPicPr>
          <p:cNvPr id="3076" name="Picture 4" descr="P:\My Dropbox\Projects\GZ81\Pres\tex\canopy_opac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19872" y="1628800"/>
            <a:ext cx="2232248" cy="4464496"/>
          </a:xfrm>
          <a:prstGeom prst="rect">
            <a:avLst/>
          </a:prstGeom>
          <a:noFill/>
        </p:spPr>
      </p:pic>
      <p:pic>
        <p:nvPicPr>
          <p:cNvPr id="3077" name="Picture 5" descr="P:\My Dropbox\Projects\GZ81\Pres\tex\canopy_refl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28184" y="1628800"/>
            <a:ext cx="2232248" cy="4464496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1115616" y="6237312"/>
            <a:ext cx="898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Diffuse</a:t>
            </a:r>
            <a:endParaRPr lang="nl-BE" dirty="0"/>
          </a:p>
        </p:txBody>
      </p:sp>
      <p:sp>
        <p:nvSpPr>
          <p:cNvPr id="9" name="TextBox 8"/>
          <p:cNvSpPr txBox="1"/>
          <p:nvPr/>
        </p:nvSpPr>
        <p:spPr>
          <a:xfrm>
            <a:off x="4139952" y="6237312"/>
            <a:ext cx="966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Opacity</a:t>
            </a:r>
            <a:endParaRPr lang="nl-BE" dirty="0"/>
          </a:p>
        </p:txBody>
      </p:sp>
      <p:sp>
        <p:nvSpPr>
          <p:cNvPr id="10" name="TextBox 9"/>
          <p:cNvSpPr txBox="1"/>
          <p:nvPr/>
        </p:nvSpPr>
        <p:spPr>
          <a:xfrm>
            <a:off x="6660232" y="6237312"/>
            <a:ext cx="1492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Spec/Reflect</a:t>
            </a:r>
            <a:endParaRPr lang="nl-B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chnic">
  <a:themeElements>
    <a:clrScheme name="Technic">
      <a:dk1>
        <a:sysClr val="windowText" lastClr="000000"/>
      </a:dk1>
      <a:lt1>
        <a:sysClr val="window" lastClr="FFFFFF"/>
      </a:lt1>
      <a:dk2>
        <a:srgbClr val="3B3B3B"/>
      </a:dk2>
      <a:lt2>
        <a:srgbClr val="D4D2D0"/>
      </a:lt2>
      <a:accent1>
        <a:srgbClr val="6EA0B0"/>
      </a:accent1>
      <a:accent2>
        <a:srgbClr val="CCAF0A"/>
      </a:accent2>
      <a:accent3>
        <a:srgbClr val="8D89A4"/>
      </a:accent3>
      <a:accent4>
        <a:srgbClr val="748560"/>
      </a:accent4>
      <a:accent5>
        <a:srgbClr val="9E9273"/>
      </a:accent5>
      <a:accent6>
        <a:srgbClr val="7E848D"/>
      </a:accent6>
      <a:hlink>
        <a:srgbClr val="00C8C3"/>
      </a:hlink>
      <a:folHlink>
        <a:srgbClr val="A116E0"/>
      </a:folHlink>
    </a:clrScheme>
    <a:fontScheme name="Technic">
      <a:majorFont>
        <a:latin typeface="Franklin Gothic Book"/>
        <a:ea typeface=""/>
        <a:cs typeface=""/>
        <a:font script="Jpan" typeface="ＭＳ Ｐゴシック"/>
        <a:font script="Hang" typeface="HY견고딕"/>
        <a:font script="Hans" typeface="宋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HGｺﾞｼｯｸM"/>
        <a:font script="Hang" typeface="HY중고딕"/>
        <a:font script="Hans" typeface="黑体"/>
        <a:font script="Hant" typeface="微軟正黑體"/>
        <a:font script="Arab" typeface="Tahoma"/>
        <a:font script="Hebr" typeface="Levenim MT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Technic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Technic</Template>
  <TotalTime>1327</TotalTime>
  <Words>958</Words>
  <Application>Microsoft Office PowerPoint</Application>
  <PresentationFormat>On-screen Show (4:3)</PresentationFormat>
  <Paragraphs>342</Paragraphs>
  <Slides>128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128</vt:i4>
      </vt:variant>
    </vt:vector>
  </HeadingPairs>
  <TitlesOfParts>
    <vt:vector size="129" baseType="lpstr">
      <vt:lpstr>Technic</vt:lpstr>
      <vt:lpstr>GZ81 Naganata</vt:lpstr>
      <vt:lpstr>Slide 2</vt:lpstr>
      <vt:lpstr>Project Overview</vt:lpstr>
      <vt:lpstr>Design Idea/Concept</vt:lpstr>
      <vt:lpstr>MOC by “DasNewten”</vt:lpstr>
      <vt:lpstr>Design Idea/Concept</vt:lpstr>
      <vt:lpstr>Lego Overpaint</vt:lpstr>
      <vt:lpstr>Design Idea/Concept</vt:lpstr>
      <vt:lpstr>District 9</vt:lpstr>
      <vt:lpstr>District 9</vt:lpstr>
      <vt:lpstr>District 9</vt:lpstr>
      <vt:lpstr>Greg Broadmore</vt:lpstr>
      <vt:lpstr>Homeworld</vt:lpstr>
      <vt:lpstr>Homeworld</vt:lpstr>
      <vt:lpstr>Homeworld</vt:lpstr>
      <vt:lpstr>Mass Effect 2</vt:lpstr>
      <vt:lpstr>Mass Effect 2</vt:lpstr>
      <vt:lpstr>Normandy SR2</vt:lpstr>
      <vt:lpstr>Design Idea/Concept</vt:lpstr>
      <vt:lpstr>WipeOut Paintjobs</vt:lpstr>
      <vt:lpstr>WipeOut Paintjobs</vt:lpstr>
      <vt:lpstr>WipeOut Paintjobs</vt:lpstr>
      <vt:lpstr>Designers Republic</vt:lpstr>
      <vt:lpstr>WipeOut Teams</vt:lpstr>
      <vt:lpstr>Leri Greer</vt:lpstr>
      <vt:lpstr>Logo Catalog</vt:lpstr>
      <vt:lpstr>Design Idea/Concept</vt:lpstr>
      <vt:lpstr>Airplane decals</vt:lpstr>
      <vt:lpstr>YF22 weapon bays</vt:lpstr>
      <vt:lpstr>Jet Fighters</vt:lpstr>
      <vt:lpstr>Design/Concept</vt:lpstr>
      <vt:lpstr>Modeling</vt:lpstr>
      <vt:lpstr>Blockout</vt:lpstr>
      <vt:lpstr>Blockout</vt:lpstr>
      <vt:lpstr>Refine</vt:lpstr>
      <vt:lpstr>Refine</vt:lpstr>
      <vt:lpstr>Finish</vt:lpstr>
      <vt:lpstr>Final details</vt:lpstr>
      <vt:lpstr>Mesh Wires &amp; Flow</vt:lpstr>
      <vt:lpstr>Mesh Wires &amp; Flow</vt:lpstr>
      <vt:lpstr>Triple Edges</vt:lpstr>
      <vt:lpstr>Challenges</vt:lpstr>
      <vt:lpstr>Silhouette</vt:lpstr>
      <vt:lpstr>Silhouette</vt:lpstr>
      <vt:lpstr>Silhouette</vt:lpstr>
      <vt:lpstr>Unwrapping</vt:lpstr>
      <vt:lpstr>UV Sheets</vt:lpstr>
      <vt:lpstr>Texture Baking</vt:lpstr>
      <vt:lpstr>FAOGEN Result</vt:lpstr>
      <vt:lpstr>AO result</vt:lpstr>
      <vt:lpstr>Gear hatches</vt:lpstr>
      <vt:lpstr>Shading problem</vt:lpstr>
      <vt:lpstr>Shading problem</vt:lpstr>
      <vt:lpstr>Baking solution</vt:lpstr>
      <vt:lpstr>Shading fixed</vt:lpstr>
      <vt:lpstr>Normalmap</vt:lpstr>
      <vt:lpstr>Normalmap Details</vt:lpstr>
      <vt:lpstr>Normalmap result</vt:lpstr>
      <vt:lpstr>Details in AO</vt:lpstr>
      <vt:lpstr>Diffuse Texturing</vt:lpstr>
      <vt:lpstr>Color Blockout</vt:lpstr>
      <vt:lpstr>Aircraft Placards</vt:lpstr>
      <vt:lpstr>Logo’s</vt:lpstr>
      <vt:lpstr>Decals</vt:lpstr>
      <vt:lpstr>Key Steps</vt:lpstr>
      <vt:lpstr>Test Paintscheme</vt:lpstr>
      <vt:lpstr>Test Paintscheme</vt:lpstr>
      <vt:lpstr>Photoshop Organization</vt:lpstr>
      <vt:lpstr>Layer Groups</vt:lpstr>
      <vt:lpstr>Masked Layers</vt:lpstr>
      <vt:lpstr>Wear &amp; Dirt Details</vt:lpstr>
      <vt:lpstr>No wear</vt:lpstr>
      <vt:lpstr>General overlays</vt:lpstr>
      <vt:lpstr>Painted Highlights</vt:lpstr>
      <vt:lpstr>Panel Variations Dark</vt:lpstr>
      <vt:lpstr>… And Light</vt:lpstr>
      <vt:lpstr>Small details</vt:lpstr>
      <vt:lpstr>Extra detail on exhaust</vt:lpstr>
      <vt:lpstr>Closeups</vt:lpstr>
      <vt:lpstr>Wear out base colors</vt:lpstr>
      <vt:lpstr>Paint wear closeups</vt:lpstr>
      <vt:lpstr>Brushes?</vt:lpstr>
      <vt:lpstr>Combined closeups</vt:lpstr>
      <vt:lpstr>Diffuse result</vt:lpstr>
      <vt:lpstr>Diffuse finish</vt:lpstr>
      <vt:lpstr>Specular</vt:lpstr>
      <vt:lpstr>Specular</vt:lpstr>
      <vt:lpstr>Specular grayscale</vt:lpstr>
      <vt:lpstr>Specular colors</vt:lpstr>
      <vt:lpstr>Glossiness</vt:lpstr>
      <vt:lpstr>Glossmap result</vt:lpstr>
      <vt:lpstr>Glossmap creation</vt:lpstr>
      <vt:lpstr>AO on Spec/Gloss?</vt:lpstr>
      <vt:lpstr>AO on Spec/Gloss?</vt:lpstr>
      <vt:lpstr>Spec/Reflect/Gloss result</vt:lpstr>
      <vt:lpstr>Max Setup ?</vt:lpstr>
      <vt:lpstr>3DS Max only?</vt:lpstr>
      <vt:lpstr>Finishing touches</vt:lpstr>
      <vt:lpstr>Canopy textures</vt:lpstr>
      <vt:lpstr>Canopy result</vt:lpstr>
      <vt:lpstr>Interior result</vt:lpstr>
      <vt:lpstr>Art finished</vt:lpstr>
      <vt:lpstr>Custom Logo</vt:lpstr>
      <vt:lpstr>Final Presentation Image</vt:lpstr>
      <vt:lpstr>Environment &amp; Effects</vt:lpstr>
      <vt:lpstr>Effects</vt:lpstr>
      <vt:lpstr>Booster effect</vt:lpstr>
      <vt:lpstr>Re-Entry effect</vt:lpstr>
      <vt:lpstr>Re-Entry effect</vt:lpstr>
      <vt:lpstr>Environment</vt:lpstr>
      <vt:lpstr>Halo: Reach</vt:lpstr>
      <vt:lpstr>Halo: Reach</vt:lpstr>
      <vt:lpstr>Planet Surface</vt:lpstr>
      <vt:lpstr>Panet Surface</vt:lpstr>
      <vt:lpstr>Planet Surface</vt:lpstr>
      <vt:lpstr>Planet Surface: water</vt:lpstr>
      <vt:lpstr>Planet Surface: clouds</vt:lpstr>
      <vt:lpstr>Atmosphere Layer</vt:lpstr>
      <vt:lpstr>Nebula Layers</vt:lpstr>
      <vt:lpstr>Nebula Textures</vt:lpstr>
      <vt:lpstr>Nebula’s Result</vt:lpstr>
      <vt:lpstr>Nebula’s Result</vt:lpstr>
      <vt:lpstr>Skybox</vt:lpstr>
      <vt:lpstr>Skybox result</vt:lpstr>
      <vt:lpstr>Final Images</vt:lpstr>
      <vt:lpstr>Final Images</vt:lpstr>
      <vt:lpstr>Final Images</vt:lpstr>
      <vt:lpstr>Final Images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GZ81 Naganata</dc:title>
  <dc:creator>Laurens Laptop</dc:creator>
  <cp:lastModifiedBy>Laurens Laptop</cp:lastModifiedBy>
  <cp:revision>17</cp:revision>
  <dcterms:created xsi:type="dcterms:W3CDTF">2011-03-06T12:24:39Z</dcterms:created>
  <dcterms:modified xsi:type="dcterms:W3CDTF">2011-03-17T02:22:24Z</dcterms:modified>
</cp:coreProperties>
</file>